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BE9E2-A9CD-4FE0-AC3A-5D12A6D6E1B7}" type="datetimeFigureOut">
              <a:rPr lang="fr-FR" smtClean="0"/>
              <a:t>05/11/2020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170B-9ACA-47FC-8426-A3176C5CC5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0701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BE9E2-A9CD-4FE0-AC3A-5D12A6D6E1B7}" type="datetimeFigureOut">
              <a:rPr lang="fr-FR" smtClean="0"/>
              <a:t>05/11/2020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170B-9ACA-47FC-8426-A3176C5CC5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4714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BE9E2-A9CD-4FE0-AC3A-5D12A6D6E1B7}" type="datetimeFigureOut">
              <a:rPr lang="fr-FR" smtClean="0"/>
              <a:t>05/11/2020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170B-9ACA-47FC-8426-A3176C5CC5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5069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BE9E2-A9CD-4FE0-AC3A-5D12A6D6E1B7}" type="datetimeFigureOut">
              <a:rPr lang="fr-FR" smtClean="0"/>
              <a:t>05/11/2020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170B-9ACA-47FC-8426-A3176C5CC5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801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BE9E2-A9CD-4FE0-AC3A-5D12A6D6E1B7}" type="datetimeFigureOut">
              <a:rPr lang="fr-FR" smtClean="0"/>
              <a:t>05/11/2020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170B-9ACA-47FC-8426-A3176C5CC5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004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BE9E2-A9CD-4FE0-AC3A-5D12A6D6E1B7}" type="datetimeFigureOut">
              <a:rPr lang="fr-FR" smtClean="0"/>
              <a:t>05/11/2020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170B-9ACA-47FC-8426-A3176C5CC5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3706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BE9E2-A9CD-4FE0-AC3A-5D12A6D6E1B7}" type="datetimeFigureOut">
              <a:rPr lang="fr-FR" smtClean="0"/>
              <a:t>05/11/2020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170B-9ACA-47FC-8426-A3176C5CC5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6531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BE9E2-A9CD-4FE0-AC3A-5D12A6D6E1B7}" type="datetimeFigureOut">
              <a:rPr lang="fr-FR" smtClean="0"/>
              <a:t>05/11/2020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170B-9ACA-47FC-8426-A3176C5CC5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7367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BE9E2-A9CD-4FE0-AC3A-5D12A6D6E1B7}" type="datetimeFigureOut">
              <a:rPr lang="fr-FR" smtClean="0"/>
              <a:t>05/11/2020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170B-9ACA-47FC-8426-A3176C5CC5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7704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BE9E2-A9CD-4FE0-AC3A-5D12A6D6E1B7}" type="datetimeFigureOut">
              <a:rPr lang="fr-FR" smtClean="0"/>
              <a:t>05/11/2020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170B-9ACA-47FC-8426-A3176C5CC5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7994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BE9E2-A9CD-4FE0-AC3A-5D12A6D6E1B7}" type="datetimeFigureOut">
              <a:rPr lang="fr-FR" smtClean="0"/>
              <a:t>05/11/2020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2170B-9ACA-47FC-8426-A3176C5CC5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3899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BE9E2-A9CD-4FE0-AC3A-5D12A6D6E1B7}" type="datetimeFigureOut">
              <a:rPr lang="fr-FR" smtClean="0"/>
              <a:t>05/11/2020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2170B-9ACA-47FC-8426-A3176C5CC5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9563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>
            <a:extLst>
              <a:ext uri="{FF2B5EF4-FFF2-40B4-BE49-F238E27FC236}">
                <a16:creationId xmlns="" xmlns:a16="http://schemas.microsoft.com/office/drawing/2014/main" id="{F88A463D-DD4E-4AA8-944F-C6C2CB89F6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951" y="5736195"/>
            <a:ext cx="1901234" cy="721156"/>
          </a:xfrm>
          <a:prstGeom prst="rect">
            <a:avLst/>
          </a:prstGeom>
        </p:spPr>
      </p:pic>
      <p:cxnSp>
        <p:nvCxnSpPr>
          <p:cNvPr id="33" name="Connecteur droit 32">
            <a:extLst>
              <a:ext uri="{FF2B5EF4-FFF2-40B4-BE49-F238E27FC236}">
                <a16:creationId xmlns="" xmlns:a16="http://schemas.microsoft.com/office/drawing/2014/main" id="{DF0A5AEB-856F-49BD-B9BD-F11F7A481948}"/>
              </a:ext>
            </a:extLst>
          </p:cNvPr>
          <p:cNvCxnSpPr>
            <a:cxnSpLocks/>
          </p:cNvCxnSpPr>
          <p:nvPr/>
        </p:nvCxnSpPr>
        <p:spPr>
          <a:xfrm>
            <a:off x="676748" y="1795226"/>
            <a:ext cx="0" cy="3456797"/>
          </a:xfrm>
          <a:prstGeom prst="line">
            <a:avLst/>
          </a:prstGeom>
          <a:ln w="19050">
            <a:solidFill>
              <a:srgbClr val="835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Ellipse 35">
            <a:extLst>
              <a:ext uri="{FF2B5EF4-FFF2-40B4-BE49-F238E27FC236}">
                <a16:creationId xmlns="" xmlns:a16="http://schemas.microsoft.com/office/drawing/2014/main" id="{44FBECF5-3009-4943-9CDE-1A7AD7D849A9}"/>
              </a:ext>
            </a:extLst>
          </p:cNvPr>
          <p:cNvSpPr/>
          <p:nvPr/>
        </p:nvSpPr>
        <p:spPr>
          <a:xfrm>
            <a:off x="2003410" y="1026974"/>
            <a:ext cx="1669199" cy="851247"/>
          </a:xfrm>
          <a:prstGeom prst="ellipse">
            <a:avLst/>
          </a:prstGeom>
          <a:solidFill>
            <a:srgbClr val="62B1C6"/>
          </a:solidFill>
          <a:ln>
            <a:noFill/>
          </a:ln>
          <a:effectLst>
            <a:outerShdw blurRad="127000" sx="107000" sy="107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SCLERODERMIE</a:t>
            </a:r>
            <a:endParaRPr lang="fr-FR" sz="1000" dirty="0"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grpSp>
        <p:nvGrpSpPr>
          <p:cNvPr id="60" name="Groupe 59">
            <a:extLst>
              <a:ext uri="{FF2B5EF4-FFF2-40B4-BE49-F238E27FC236}">
                <a16:creationId xmlns="" xmlns:a16="http://schemas.microsoft.com/office/drawing/2014/main" id="{41E61745-0936-414E-BC99-3D3BF8AAADBF}"/>
              </a:ext>
            </a:extLst>
          </p:cNvPr>
          <p:cNvGrpSpPr/>
          <p:nvPr/>
        </p:nvGrpSpPr>
        <p:grpSpPr>
          <a:xfrm>
            <a:off x="342078" y="5117306"/>
            <a:ext cx="730128" cy="730128"/>
            <a:chOff x="563737" y="2459382"/>
            <a:chExt cx="730128" cy="730128"/>
          </a:xfrm>
        </p:grpSpPr>
        <p:sp>
          <p:nvSpPr>
            <p:cNvPr id="42" name="Ellipse 41">
              <a:extLst>
                <a:ext uri="{FF2B5EF4-FFF2-40B4-BE49-F238E27FC236}">
                  <a16:creationId xmlns="" xmlns:a16="http://schemas.microsoft.com/office/drawing/2014/main" id="{8521E707-20F7-4D1F-949B-B6F8159CED8D}"/>
                </a:ext>
              </a:extLst>
            </p:cNvPr>
            <p:cNvSpPr/>
            <p:nvPr/>
          </p:nvSpPr>
          <p:spPr>
            <a:xfrm>
              <a:off x="563737" y="2459382"/>
              <a:ext cx="730128" cy="730128"/>
            </a:xfrm>
            <a:prstGeom prst="ellipse">
              <a:avLst/>
            </a:prstGeom>
            <a:solidFill>
              <a:srgbClr val="BB8F54"/>
            </a:solidFill>
            <a:ln>
              <a:noFill/>
            </a:ln>
            <a:effectLst>
              <a:outerShdw blurRad="127000" sx="107000" sy="107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/>
            </a:p>
          </p:txBody>
        </p:sp>
        <p:pic>
          <p:nvPicPr>
            <p:cNvPr id="76" name="Image 75">
              <a:extLst>
                <a:ext uri="{FF2B5EF4-FFF2-40B4-BE49-F238E27FC236}">
                  <a16:creationId xmlns="" xmlns:a16="http://schemas.microsoft.com/office/drawing/2014/main" id="{7E682C5D-31F6-4534-9668-AA13528BF2D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45328" y="2594099"/>
              <a:ext cx="456039" cy="460693"/>
            </a:xfrm>
            <a:prstGeom prst="rect">
              <a:avLst/>
            </a:prstGeom>
          </p:spPr>
        </p:pic>
      </p:grpSp>
      <p:grpSp>
        <p:nvGrpSpPr>
          <p:cNvPr id="58" name="Groupe 57">
            <a:extLst>
              <a:ext uri="{FF2B5EF4-FFF2-40B4-BE49-F238E27FC236}">
                <a16:creationId xmlns="" xmlns:a16="http://schemas.microsoft.com/office/drawing/2014/main" id="{9388FAB2-3E3F-4C22-9780-324ACD99AF78}"/>
              </a:ext>
            </a:extLst>
          </p:cNvPr>
          <p:cNvGrpSpPr/>
          <p:nvPr/>
        </p:nvGrpSpPr>
        <p:grpSpPr>
          <a:xfrm>
            <a:off x="1498034" y="2742105"/>
            <a:ext cx="2614869" cy="607146"/>
            <a:chOff x="7209126" y="1427192"/>
            <a:chExt cx="2080642" cy="1041066"/>
          </a:xfrm>
        </p:grpSpPr>
        <p:sp>
          <p:nvSpPr>
            <p:cNvPr id="49" name="Bulle narrative : rectangle à coins arrondis 48">
              <a:extLst>
                <a:ext uri="{FF2B5EF4-FFF2-40B4-BE49-F238E27FC236}">
                  <a16:creationId xmlns="" xmlns:a16="http://schemas.microsoft.com/office/drawing/2014/main" id="{7F92C872-3EAC-4916-A2CA-6F9B8ADD8AF7}"/>
                </a:ext>
              </a:extLst>
            </p:cNvPr>
            <p:cNvSpPr/>
            <p:nvPr/>
          </p:nvSpPr>
          <p:spPr>
            <a:xfrm>
              <a:off x="7209126" y="1427192"/>
              <a:ext cx="2080642" cy="1041066"/>
            </a:xfrm>
            <a:prstGeom prst="wedgeRoundRectCallout">
              <a:avLst>
                <a:gd name="adj1" fmla="val 5571"/>
                <a:gd name="adj2" fmla="val 61973"/>
                <a:gd name="adj3" fmla="val 16667"/>
              </a:avLst>
            </a:prstGeom>
            <a:solidFill>
              <a:srgbClr val="62B1C6"/>
            </a:solidFill>
            <a:ln>
              <a:noFill/>
            </a:ln>
            <a:effectLst>
              <a:outerShdw blurRad="127000" sx="107000" sy="107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 dirty="0"/>
            </a:p>
          </p:txBody>
        </p:sp>
        <p:sp>
          <p:nvSpPr>
            <p:cNvPr id="7" name="ZoneTexte 6">
              <a:extLst>
                <a:ext uri="{FF2B5EF4-FFF2-40B4-BE49-F238E27FC236}">
                  <a16:creationId xmlns="" xmlns:a16="http://schemas.microsoft.com/office/drawing/2014/main" id="{9D300BFF-5548-46F8-ACCD-1E004732E29F}"/>
                </a:ext>
              </a:extLst>
            </p:cNvPr>
            <p:cNvSpPr txBox="1"/>
            <p:nvPr/>
          </p:nvSpPr>
          <p:spPr>
            <a:xfrm>
              <a:off x="7209126" y="1523718"/>
              <a:ext cx="208064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fr-FR" sz="1400" dirty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endParaRPr>
            </a:p>
          </p:txBody>
        </p:sp>
      </p:grpSp>
      <p:grpSp>
        <p:nvGrpSpPr>
          <p:cNvPr id="55" name="Groupe 54">
            <a:extLst>
              <a:ext uri="{FF2B5EF4-FFF2-40B4-BE49-F238E27FC236}">
                <a16:creationId xmlns="" xmlns:a16="http://schemas.microsoft.com/office/drawing/2014/main" id="{44A91231-8852-408A-9038-3067B4C7BD59}"/>
              </a:ext>
            </a:extLst>
          </p:cNvPr>
          <p:cNvGrpSpPr/>
          <p:nvPr/>
        </p:nvGrpSpPr>
        <p:grpSpPr>
          <a:xfrm>
            <a:off x="1537167" y="3562517"/>
            <a:ext cx="2624607" cy="651577"/>
            <a:chOff x="6900905" y="2925806"/>
            <a:chExt cx="2098951" cy="1041066"/>
          </a:xfrm>
        </p:grpSpPr>
        <p:sp>
          <p:nvSpPr>
            <p:cNvPr id="9" name="Bulle narrative : rectangle à coins arrondis 8">
              <a:extLst>
                <a:ext uri="{FF2B5EF4-FFF2-40B4-BE49-F238E27FC236}">
                  <a16:creationId xmlns="" xmlns:a16="http://schemas.microsoft.com/office/drawing/2014/main" id="{B6FCD43F-49A6-4596-8834-596B3B15A468}"/>
                </a:ext>
              </a:extLst>
            </p:cNvPr>
            <p:cNvSpPr/>
            <p:nvPr/>
          </p:nvSpPr>
          <p:spPr>
            <a:xfrm>
              <a:off x="6900905" y="2925806"/>
              <a:ext cx="2080642" cy="1041066"/>
            </a:xfrm>
            <a:prstGeom prst="wedgeRoundRectCallout">
              <a:avLst>
                <a:gd name="adj1" fmla="val -3398"/>
                <a:gd name="adj2" fmla="val 66538"/>
                <a:gd name="adj3" fmla="val 16667"/>
              </a:avLst>
            </a:prstGeom>
            <a:solidFill>
              <a:srgbClr val="BB8F54"/>
            </a:solidFill>
            <a:ln>
              <a:noFill/>
            </a:ln>
            <a:effectLst>
              <a:outerShdw blurRad="127000" sx="107000" sy="107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 dirty="0"/>
            </a:p>
          </p:txBody>
        </p:sp>
        <p:sp>
          <p:nvSpPr>
            <p:cNvPr id="11" name="ZoneTexte 10">
              <a:extLst>
                <a:ext uri="{FF2B5EF4-FFF2-40B4-BE49-F238E27FC236}">
                  <a16:creationId xmlns="" xmlns:a16="http://schemas.microsoft.com/office/drawing/2014/main" id="{191A57B5-E932-4F2C-B27E-B675CE9C4159}"/>
                </a:ext>
              </a:extLst>
            </p:cNvPr>
            <p:cNvSpPr txBox="1"/>
            <p:nvPr/>
          </p:nvSpPr>
          <p:spPr>
            <a:xfrm>
              <a:off x="6916886" y="3272927"/>
              <a:ext cx="2082970" cy="2462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dirty="0" smtClean="0">
                  <a:solidFill>
                    <a:schemeClr val="bg1"/>
                  </a:solidFill>
                  <a:latin typeface="Lato Medium" panose="020F0502020204030203" pitchFamily="34" charset="0"/>
                  <a:ea typeface="Lato Medium" panose="020F0502020204030203" pitchFamily="34" charset="0"/>
                  <a:cs typeface="Lato Medium" panose="020F0502020204030203" pitchFamily="34" charset="0"/>
                </a:rPr>
                <a:t>Je PRENDS SOIN DE MES MAINS</a:t>
              </a:r>
              <a:endParaRPr lang="fr-FR" sz="1000" dirty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endParaRPr>
            </a:p>
          </p:txBody>
        </p:sp>
      </p:grpSp>
      <p:grpSp>
        <p:nvGrpSpPr>
          <p:cNvPr id="57" name="Groupe 56">
            <a:extLst>
              <a:ext uri="{FF2B5EF4-FFF2-40B4-BE49-F238E27FC236}">
                <a16:creationId xmlns="" xmlns:a16="http://schemas.microsoft.com/office/drawing/2014/main" id="{E87F974D-8FDA-44E1-B3BE-8C97FCE30AAF}"/>
              </a:ext>
            </a:extLst>
          </p:cNvPr>
          <p:cNvGrpSpPr/>
          <p:nvPr/>
        </p:nvGrpSpPr>
        <p:grpSpPr>
          <a:xfrm>
            <a:off x="5120049" y="2068850"/>
            <a:ext cx="2721417" cy="524327"/>
            <a:chOff x="9301356" y="2599020"/>
            <a:chExt cx="2080642" cy="1041066"/>
          </a:xfrm>
        </p:grpSpPr>
        <p:sp>
          <p:nvSpPr>
            <p:cNvPr id="13" name="Bulle narrative : rectangle à coins arrondis 12">
              <a:extLst>
                <a:ext uri="{FF2B5EF4-FFF2-40B4-BE49-F238E27FC236}">
                  <a16:creationId xmlns="" xmlns:a16="http://schemas.microsoft.com/office/drawing/2014/main" id="{449E70FF-D291-4DAB-80FE-E7EC121AE354}"/>
                </a:ext>
              </a:extLst>
            </p:cNvPr>
            <p:cNvSpPr/>
            <p:nvPr/>
          </p:nvSpPr>
          <p:spPr>
            <a:xfrm>
              <a:off x="9301356" y="2599020"/>
              <a:ext cx="2080642" cy="1041066"/>
            </a:xfrm>
            <a:prstGeom prst="wedgeRoundRectCallout">
              <a:avLst>
                <a:gd name="adj1" fmla="val -36396"/>
                <a:gd name="adj2" fmla="val 67548"/>
                <a:gd name="adj3" fmla="val 16667"/>
              </a:avLst>
            </a:prstGeom>
            <a:solidFill>
              <a:srgbClr val="835494"/>
            </a:solidFill>
            <a:ln>
              <a:noFill/>
            </a:ln>
            <a:effectLst>
              <a:outerShdw blurRad="127000" sx="107000" sy="107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 dirty="0"/>
            </a:p>
          </p:txBody>
        </p:sp>
        <p:sp>
          <p:nvSpPr>
            <p:cNvPr id="15" name="ZoneTexte 14">
              <a:extLst>
                <a:ext uri="{FF2B5EF4-FFF2-40B4-BE49-F238E27FC236}">
                  <a16:creationId xmlns="" xmlns:a16="http://schemas.microsoft.com/office/drawing/2014/main" id="{023FB0AB-8B05-445B-9B1E-10824A58FCE9}"/>
                </a:ext>
              </a:extLst>
            </p:cNvPr>
            <p:cNvSpPr txBox="1"/>
            <p:nvPr/>
          </p:nvSpPr>
          <p:spPr>
            <a:xfrm>
              <a:off x="9301356" y="2918716"/>
              <a:ext cx="1906750" cy="4888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dirty="0" smtClean="0">
                  <a:solidFill>
                    <a:schemeClr val="bg1"/>
                  </a:solidFill>
                  <a:latin typeface="Lato Medium" panose="020F0502020204030203" pitchFamily="34" charset="0"/>
                  <a:ea typeface="Lato Medium" panose="020F0502020204030203" pitchFamily="34" charset="0"/>
                  <a:cs typeface="Lato Medium" panose="020F0502020204030203" pitchFamily="34" charset="0"/>
                </a:rPr>
                <a:t>QUE SAIS JE VRAIMENT?</a:t>
              </a:r>
              <a:endParaRPr lang="fr-FR" sz="1000" dirty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endParaRPr>
            </a:p>
          </p:txBody>
        </p:sp>
      </p:grpSp>
      <p:grpSp>
        <p:nvGrpSpPr>
          <p:cNvPr id="47" name="Groupe 46">
            <a:extLst>
              <a:ext uri="{FF2B5EF4-FFF2-40B4-BE49-F238E27FC236}">
                <a16:creationId xmlns="" xmlns:a16="http://schemas.microsoft.com/office/drawing/2014/main" id="{0548D7E5-3EA8-4C89-B81A-65AE8C05FA8C}"/>
              </a:ext>
            </a:extLst>
          </p:cNvPr>
          <p:cNvGrpSpPr/>
          <p:nvPr/>
        </p:nvGrpSpPr>
        <p:grpSpPr>
          <a:xfrm>
            <a:off x="5146977" y="4759078"/>
            <a:ext cx="2731654" cy="521474"/>
            <a:chOff x="8455926" y="3901720"/>
            <a:chExt cx="2080642" cy="1041066"/>
          </a:xfrm>
        </p:grpSpPr>
        <p:sp>
          <p:nvSpPr>
            <p:cNvPr id="17" name="Bulle narrative : rectangle à coins arrondis 16">
              <a:extLst>
                <a:ext uri="{FF2B5EF4-FFF2-40B4-BE49-F238E27FC236}">
                  <a16:creationId xmlns="" xmlns:a16="http://schemas.microsoft.com/office/drawing/2014/main" id="{1A1C9147-7AEA-4581-A890-2F2C385FDFB6}"/>
                </a:ext>
              </a:extLst>
            </p:cNvPr>
            <p:cNvSpPr/>
            <p:nvPr/>
          </p:nvSpPr>
          <p:spPr>
            <a:xfrm>
              <a:off x="8455926" y="3901720"/>
              <a:ext cx="2080642" cy="1041066"/>
            </a:xfrm>
            <a:prstGeom prst="wedgeRoundRectCallout">
              <a:avLst>
                <a:gd name="adj1" fmla="val -35516"/>
                <a:gd name="adj2" fmla="val 64520"/>
                <a:gd name="adj3" fmla="val 16667"/>
              </a:avLst>
            </a:prstGeom>
            <a:solidFill>
              <a:srgbClr val="62B1C6"/>
            </a:solidFill>
            <a:ln>
              <a:noFill/>
            </a:ln>
            <a:effectLst>
              <a:outerShdw blurRad="127000" sx="107000" sy="107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 dirty="0"/>
            </a:p>
          </p:txBody>
        </p:sp>
        <p:sp>
          <p:nvSpPr>
            <p:cNvPr id="20" name="ZoneTexte 19">
              <a:extLst>
                <a:ext uri="{FF2B5EF4-FFF2-40B4-BE49-F238E27FC236}">
                  <a16:creationId xmlns="" xmlns:a16="http://schemas.microsoft.com/office/drawing/2014/main" id="{B7FA9C6C-2E99-4312-9DC0-975ADE85A09F}"/>
                </a:ext>
              </a:extLst>
            </p:cNvPr>
            <p:cNvSpPr txBox="1"/>
            <p:nvPr/>
          </p:nvSpPr>
          <p:spPr>
            <a:xfrm>
              <a:off x="8470265" y="4125330"/>
              <a:ext cx="1906750" cy="491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dirty="0" smtClean="0">
                  <a:solidFill>
                    <a:schemeClr val="bg1"/>
                  </a:solidFill>
                  <a:latin typeface="Lato Medium" panose="020F0502020204030203" pitchFamily="34" charset="0"/>
                  <a:ea typeface="Lato Medium" panose="020F0502020204030203" pitchFamily="34" charset="0"/>
                  <a:cs typeface="Lato Medium" panose="020F0502020204030203" pitchFamily="34" charset="0"/>
                </a:rPr>
                <a:t>LUPUS ET GROSSESSE</a:t>
              </a:r>
              <a:endParaRPr lang="fr-FR" sz="1000" dirty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endParaRPr>
            </a:p>
          </p:txBody>
        </p:sp>
      </p:grpSp>
      <p:grpSp>
        <p:nvGrpSpPr>
          <p:cNvPr id="37" name="Groupe 36">
            <a:extLst>
              <a:ext uri="{FF2B5EF4-FFF2-40B4-BE49-F238E27FC236}">
                <a16:creationId xmlns="" xmlns:a16="http://schemas.microsoft.com/office/drawing/2014/main" id="{E87F974D-8FDA-44E1-B3BE-8C97FCE30AAF}"/>
              </a:ext>
            </a:extLst>
          </p:cNvPr>
          <p:cNvGrpSpPr/>
          <p:nvPr/>
        </p:nvGrpSpPr>
        <p:grpSpPr>
          <a:xfrm>
            <a:off x="1537168" y="4433782"/>
            <a:ext cx="2602482" cy="577560"/>
            <a:chOff x="9214410" y="2631523"/>
            <a:chExt cx="2080642" cy="1041066"/>
          </a:xfrm>
        </p:grpSpPr>
        <p:sp>
          <p:nvSpPr>
            <p:cNvPr id="38" name="Bulle narrative : rectangle à coins arrondis 12">
              <a:extLst>
                <a:ext uri="{FF2B5EF4-FFF2-40B4-BE49-F238E27FC236}">
                  <a16:creationId xmlns="" xmlns:a16="http://schemas.microsoft.com/office/drawing/2014/main" id="{449E70FF-D291-4DAB-80FE-E7EC121AE354}"/>
                </a:ext>
              </a:extLst>
            </p:cNvPr>
            <p:cNvSpPr/>
            <p:nvPr/>
          </p:nvSpPr>
          <p:spPr>
            <a:xfrm>
              <a:off x="9214410" y="2631523"/>
              <a:ext cx="2080642" cy="1041066"/>
            </a:xfrm>
            <a:prstGeom prst="wedgeRoundRectCallout">
              <a:avLst>
                <a:gd name="adj1" fmla="val -36396"/>
                <a:gd name="adj2" fmla="val 67548"/>
                <a:gd name="adj3" fmla="val 16667"/>
              </a:avLst>
            </a:prstGeom>
            <a:solidFill>
              <a:srgbClr val="835494"/>
            </a:solidFill>
            <a:ln>
              <a:noFill/>
            </a:ln>
            <a:effectLst>
              <a:outerShdw blurRad="127000" sx="107000" sy="107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 dirty="0"/>
            </a:p>
          </p:txBody>
        </p:sp>
        <p:sp>
          <p:nvSpPr>
            <p:cNvPr id="39" name="ZoneTexte 38">
              <a:extLst>
                <a:ext uri="{FF2B5EF4-FFF2-40B4-BE49-F238E27FC236}">
                  <a16:creationId xmlns="" xmlns:a16="http://schemas.microsoft.com/office/drawing/2014/main" id="{023FB0AB-8B05-445B-9B1E-10824A58FCE9}"/>
                </a:ext>
              </a:extLst>
            </p:cNvPr>
            <p:cNvSpPr txBox="1"/>
            <p:nvPr/>
          </p:nvSpPr>
          <p:spPr>
            <a:xfrm>
              <a:off x="9233754" y="2923062"/>
              <a:ext cx="1906750" cy="3228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dirty="0" smtClean="0">
                  <a:solidFill>
                    <a:schemeClr val="bg1"/>
                  </a:solidFill>
                  <a:latin typeface="Lato Medium" panose="020F0502020204030203" pitchFamily="34" charset="0"/>
                  <a:ea typeface="Lato Medium" panose="020F0502020204030203" pitchFamily="34" charset="0"/>
                  <a:cs typeface="Lato Medium" panose="020F0502020204030203" pitchFamily="34" charset="0"/>
                </a:rPr>
                <a:t>ATTEINTE PULMONAIRE</a:t>
              </a:r>
              <a:endParaRPr lang="fr-FR" sz="1000" dirty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endParaRPr>
            </a:p>
          </p:txBody>
        </p:sp>
      </p:grpSp>
      <p:grpSp>
        <p:nvGrpSpPr>
          <p:cNvPr id="40" name="Groupe 39">
            <a:extLst>
              <a:ext uri="{FF2B5EF4-FFF2-40B4-BE49-F238E27FC236}">
                <a16:creationId xmlns="" xmlns:a16="http://schemas.microsoft.com/office/drawing/2014/main" id="{44A91231-8852-408A-9038-3067B4C7BD59}"/>
              </a:ext>
            </a:extLst>
          </p:cNvPr>
          <p:cNvGrpSpPr/>
          <p:nvPr/>
        </p:nvGrpSpPr>
        <p:grpSpPr>
          <a:xfrm>
            <a:off x="1382399" y="5973829"/>
            <a:ext cx="2728897" cy="557600"/>
            <a:chOff x="6860659" y="3026976"/>
            <a:chExt cx="2146822" cy="1041066"/>
          </a:xfrm>
        </p:grpSpPr>
        <p:sp>
          <p:nvSpPr>
            <p:cNvPr id="41" name="Bulle narrative : rectangle à coins arrondis 8">
              <a:extLst>
                <a:ext uri="{FF2B5EF4-FFF2-40B4-BE49-F238E27FC236}">
                  <a16:creationId xmlns="" xmlns:a16="http://schemas.microsoft.com/office/drawing/2014/main" id="{B6FCD43F-49A6-4596-8834-596B3B15A468}"/>
                </a:ext>
              </a:extLst>
            </p:cNvPr>
            <p:cNvSpPr/>
            <p:nvPr/>
          </p:nvSpPr>
          <p:spPr>
            <a:xfrm>
              <a:off x="6926839" y="3026976"/>
              <a:ext cx="2080642" cy="1041066"/>
            </a:xfrm>
            <a:prstGeom prst="wedgeRoundRectCallout">
              <a:avLst>
                <a:gd name="adj1" fmla="val 4716"/>
                <a:gd name="adj2" fmla="val 63191"/>
                <a:gd name="adj3" fmla="val 16667"/>
              </a:avLst>
            </a:prstGeom>
            <a:solidFill>
              <a:srgbClr val="BB8F54"/>
            </a:solidFill>
            <a:ln>
              <a:noFill/>
            </a:ln>
            <a:effectLst>
              <a:outerShdw blurRad="127000" sx="107000" sy="107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 dirty="0"/>
            </a:p>
          </p:txBody>
        </p:sp>
        <p:sp>
          <p:nvSpPr>
            <p:cNvPr id="43" name="ZoneTexte 42">
              <a:extLst>
                <a:ext uri="{FF2B5EF4-FFF2-40B4-BE49-F238E27FC236}">
                  <a16:creationId xmlns="" xmlns:a16="http://schemas.microsoft.com/office/drawing/2014/main" id="{191A57B5-E932-4F2C-B27E-B675CE9C4159}"/>
                </a:ext>
              </a:extLst>
            </p:cNvPr>
            <p:cNvSpPr txBox="1"/>
            <p:nvPr/>
          </p:nvSpPr>
          <p:spPr>
            <a:xfrm>
              <a:off x="6860659" y="3239731"/>
              <a:ext cx="2082970" cy="4308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dirty="0" smtClean="0">
                  <a:solidFill>
                    <a:schemeClr val="bg1"/>
                  </a:solidFill>
                  <a:latin typeface="Lato Medium" panose="020F0502020204030203" pitchFamily="34" charset="0"/>
                  <a:ea typeface="Lato Medium" panose="020F0502020204030203" pitchFamily="34" charset="0"/>
                  <a:cs typeface="Lato Medium" panose="020F0502020204030203" pitchFamily="34" charset="0"/>
                </a:rPr>
                <a:t>SCLEROQUIZZ</a:t>
              </a:r>
              <a:endParaRPr lang="fr-FR" sz="1000" dirty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endParaRPr>
            </a:p>
          </p:txBody>
        </p:sp>
      </p:grpSp>
      <p:sp>
        <p:nvSpPr>
          <p:cNvPr id="45" name="Rectangle 44"/>
          <p:cNvSpPr/>
          <p:nvPr/>
        </p:nvSpPr>
        <p:spPr>
          <a:xfrm>
            <a:off x="1849364" y="2821300"/>
            <a:ext cx="18089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1000" dirty="0" smtClean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PRENDRE UN TRAITEMENT TOUS LES JOURS</a:t>
            </a:r>
            <a:endParaRPr lang="fr-FR" sz="1000" dirty="0">
              <a:solidFill>
                <a:schemeClr val="bg1"/>
              </a:solidFill>
              <a:effectLst/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grpSp>
        <p:nvGrpSpPr>
          <p:cNvPr id="46" name="Groupe 45">
            <a:extLst>
              <a:ext uri="{FF2B5EF4-FFF2-40B4-BE49-F238E27FC236}">
                <a16:creationId xmlns="" xmlns:a16="http://schemas.microsoft.com/office/drawing/2014/main" id="{9388FAB2-3E3F-4C22-9780-324ACD99AF78}"/>
              </a:ext>
            </a:extLst>
          </p:cNvPr>
          <p:cNvGrpSpPr/>
          <p:nvPr/>
        </p:nvGrpSpPr>
        <p:grpSpPr>
          <a:xfrm>
            <a:off x="1515164" y="5264047"/>
            <a:ext cx="2636872" cy="530595"/>
            <a:chOff x="6151852" y="1119262"/>
            <a:chExt cx="2080642" cy="1041066"/>
          </a:xfrm>
        </p:grpSpPr>
        <p:sp>
          <p:nvSpPr>
            <p:cNvPr id="48" name="Bulle narrative : rectangle à coins arrondis 48">
              <a:extLst>
                <a:ext uri="{FF2B5EF4-FFF2-40B4-BE49-F238E27FC236}">
                  <a16:creationId xmlns="" xmlns:a16="http://schemas.microsoft.com/office/drawing/2014/main" id="{7F92C872-3EAC-4916-A2CA-6F9B8ADD8AF7}"/>
                </a:ext>
              </a:extLst>
            </p:cNvPr>
            <p:cNvSpPr/>
            <p:nvPr/>
          </p:nvSpPr>
          <p:spPr>
            <a:xfrm>
              <a:off x="6151852" y="1119262"/>
              <a:ext cx="2080642" cy="1041066"/>
            </a:xfrm>
            <a:prstGeom prst="wedgeRoundRectCallout">
              <a:avLst>
                <a:gd name="adj1" fmla="val -6918"/>
                <a:gd name="adj2" fmla="val 63510"/>
                <a:gd name="adj3" fmla="val 16667"/>
              </a:avLst>
            </a:prstGeom>
            <a:solidFill>
              <a:srgbClr val="62B1C6"/>
            </a:solidFill>
            <a:ln>
              <a:noFill/>
            </a:ln>
            <a:effectLst>
              <a:outerShdw blurRad="127000" sx="107000" sy="107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 dirty="0"/>
            </a:p>
          </p:txBody>
        </p:sp>
        <p:sp>
          <p:nvSpPr>
            <p:cNvPr id="50" name="ZoneTexte 49">
              <a:extLst>
                <a:ext uri="{FF2B5EF4-FFF2-40B4-BE49-F238E27FC236}">
                  <a16:creationId xmlns="" xmlns:a16="http://schemas.microsoft.com/office/drawing/2014/main" id="{9D300BFF-5548-46F8-ACCD-1E004732E29F}"/>
                </a:ext>
              </a:extLst>
            </p:cNvPr>
            <p:cNvSpPr txBox="1"/>
            <p:nvPr/>
          </p:nvSpPr>
          <p:spPr>
            <a:xfrm>
              <a:off x="6172182" y="1419863"/>
              <a:ext cx="1991244" cy="4831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dirty="0" smtClean="0">
                  <a:solidFill>
                    <a:schemeClr val="bg1"/>
                  </a:solidFill>
                  <a:latin typeface="Lato Medium" panose="020F0502020204030203" pitchFamily="34" charset="0"/>
                  <a:ea typeface="Lato Medium" panose="020F0502020204030203" pitchFamily="34" charset="0"/>
                  <a:cs typeface="Lato Medium" panose="020F0502020204030203" pitchFamily="34" charset="0"/>
                </a:rPr>
                <a:t>ATTEINTE DIGESTIVE</a:t>
              </a:r>
              <a:endParaRPr lang="fr-FR" sz="1000" dirty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endParaRPr>
            </a:p>
          </p:txBody>
        </p:sp>
      </p:grpSp>
      <p:cxnSp>
        <p:nvCxnSpPr>
          <p:cNvPr id="68" name="Connecteur droit 67">
            <a:extLst>
              <a:ext uri="{FF2B5EF4-FFF2-40B4-BE49-F238E27FC236}">
                <a16:creationId xmlns="" xmlns:a16="http://schemas.microsoft.com/office/drawing/2014/main" id="{89E6D2FC-E518-40B3-9271-EE400C748B4D}"/>
              </a:ext>
            </a:extLst>
          </p:cNvPr>
          <p:cNvCxnSpPr>
            <a:cxnSpLocks/>
          </p:cNvCxnSpPr>
          <p:nvPr/>
        </p:nvCxnSpPr>
        <p:spPr>
          <a:xfrm flipH="1">
            <a:off x="1034767" y="5513503"/>
            <a:ext cx="72732" cy="13359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68">
            <a:extLst>
              <a:ext uri="{FF2B5EF4-FFF2-40B4-BE49-F238E27FC236}">
                <a16:creationId xmlns="" xmlns:a16="http://schemas.microsoft.com/office/drawing/2014/main" id="{F1DE826F-9CAC-462D-B7A2-90CE78867FC7}"/>
              </a:ext>
            </a:extLst>
          </p:cNvPr>
          <p:cNvCxnSpPr>
            <a:cxnSpLocks/>
          </p:cNvCxnSpPr>
          <p:nvPr/>
        </p:nvCxnSpPr>
        <p:spPr>
          <a:xfrm flipH="1" flipV="1">
            <a:off x="813056" y="5507724"/>
            <a:ext cx="9971" cy="4324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 : coins arrondis 4">
            <a:extLst>
              <a:ext uri="{FF2B5EF4-FFF2-40B4-BE49-F238E27FC236}">
                <a16:creationId xmlns="" xmlns:a16="http://schemas.microsoft.com/office/drawing/2014/main" id="{5A5FA772-C6B6-4083-872C-74D6187E0A80}"/>
              </a:ext>
            </a:extLst>
          </p:cNvPr>
          <p:cNvSpPr/>
          <p:nvPr/>
        </p:nvSpPr>
        <p:spPr>
          <a:xfrm>
            <a:off x="2003410" y="161093"/>
            <a:ext cx="8245140" cy="728689"/>
          </a:xfrm>
          <a:prstGeom prst="roundRect">
            <a:avLst/>
          </a:prstGeom>
          <a:solidFill>
            <a:srgbClr val="3F3374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LES ATELIERS SPECIFIQUES</a:t>
            </a:r>
            <a:endParaRPr lang="fr-FR" dirty="0"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71" name="Ellipse 70">
            <a:extLst>
              <a:ext uri="{FF2B5EF4-FFF2-40B4-BE49-F238E27FC236}">
                <a16:creationId xmlns="" xmlns:a16="http://schemas.microsoft.com/office/drawing/2014/main" id="{44FBECF5-3009-4943-9CDE-1A7AD7D849A9}"/>
              </a:ext>
            </a:extLst>
          </p:cNvPr>
          <p:cNvSpPr/>
          <p:nvPr/>
        </p:nvSpPr>
        <p:spPr>
          <a:xfrm>
            <a:off x="5284178" y="1007594"/>
            <a:ext cx="1913433" cy="943461"/>
          </a:xfrm>
          <a:prstGeom prst="ellipse">
            <a:avLst/>
          </a:prstGeom>
          <a:solidFill>
            <a:srgbClr val="62B1C6"/>
          </a:solidFill>
          <a:ln>
            <a:noFill/>
          </a:ln>
          <a:effectLst>
            <a:outerShdw blurRad="127000" sx="107000" sy="107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LUPUS SYSTEMIQUE</a:t>
            </a:r>
            <a:endParaRPr lang="fr-FR" sz="1000" dirty="0"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74" name="Ellipse 73">
            <a:extLst>
              <a:ext uri="{FF2B5EF4-FFF2-40B4-BE49-F238E27FC236}">
                <a16:creationId xmlns="" xmlns:a16="http://schemas.microsoft.com/office/drawing/2014/main" id="{44FBECF5-3009-4943-9CDE-1A7AD7D849A9}"/>
              </a:ext>
            </a:extLst>
          </p:cNvPr>
          <p:cNvSpPr/>
          <p:nvPr/>
        </p:nvSpPr>
        <p:spPr>
          <a:xfrm>
            <a:off x="9403354" y="975648"/>
            <a:ext cx="2074337" cy="889640"/>
          </a:xfrm>
          <a:prstGeom prst="ellipse">
            <a:avLst/>
          </a:prstGeom>
          <a:solidFill>
            <a:srgbClr val="62B1C6"/>
          </a:solidFill>
          <a:ln>
            <a:noFill/>
          </a:ln>
          <a:effectLst>
            <a:outerShdw blurRad="127000" sx="107000" sy="107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SYNDROME DE GOUGEROT SJOGREN</a:t>
            </a:r>
            <a:endParaRPr lang="fr-FR" sz="1000" dirty="0"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78" name="Ellipse 77">
            <a:extLst>
              <a:ext uri="{FF2B5EF4-FFF2-40B4-BE49-F238E27FC236}">
                <a16:creationId xmlns="" xmlns:a16="http://schemas.microsoft.com/office/drawing/2014/main" id="{44FBECF5-3009-4943-9CDE-1A7AD7D849A9}"/>
              </a:ext>
            </a:extLst>
          </p:cNvPr>
          <p:cNvSpPr/>
          <p:nvPr/>
        </p:nvSpPr>
        <p:spPr>
          <a:xfrm>
            <a:off x="296931" y="1333911"/>
            <a:ext cx="845584" cy="684780"/>
          </a:xfrm>
          <a:prstGeom prst="ellipse">
            <a:avLst/>
          </a:prstGeom>
          <a:solidFill>
            <a:srgbClr val="62B1C6"/>
          </a:solidFill>
          <a:ln>
            <a:noFill/>
          </a:ln>
          <a:effectLst>
            <a:outerShdw blurRad="127000" sx="107000" sy="107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/>
          </a:p>
        </p:txBody>
      </p:sp>
      <p:grpSp>
        <p:nvGrpSpPr>
          <p:cNvPr id="81" name="Groupe 80">
            <a:extLst>
              <a:ext uri="{FF2B5EF4-FFF2-40B4-BE49-F238E27FC236}">
                <a16:creationId xmlns="" xmlns:a16="http://schemas.microsoft.com/office/drawing/2014/main" id="{E87F974D-8FDA-44E1-B3BE-8C97FCE30AAF}"/>
              </a:ext>
            </a:extLst>
          </p:cNvPr>
          <p:cNvGrpSpPr/>
          <p:nvPr/>
        </p:nvGrpSpPr>
        <p:grpSpPr>
          <a:xfrm>
            <a:off x="1549167" y="2023359"/>
            <a:ext cx="2601682" cy="524327"/>
            <a:chOff x="9214410" y="2631523"/>
            <a:chExt cx="2080642" cy="1041066"/>
          </a:xfrm>
        </p:grpSpPr>
        <p:sp>
          <p:nvSpPr>
            <p:cNvPr id="82" name="Bulle narrative : rectangle à coins arrondis 12">
              <a:extLst>
                <a:ext uri="{FF2B5EF4-FFF2-40B4-BE49-F238E27FC236}">
                  <a16:creationId xmlns="" xmlns:a16="http://schemas.microsoft.com/office/drawing/2014/main" id="{449E70FF-D291-4DAB-80FE-E7EC121AE354}"/>
                </a:ext>
              </a:extLst>
            </p:cNvPr>
            <p:cNvSpPr/>
            <p:nvPr/>
          </p:nvSpPr>
          <p:spPr>
            <a:xfrm>
              <a:off x="9214410" y="2631523"/>
              <a:ext cx="2080642" cy="1041066"/>
            </a:xfrm>
            <a:prstGeom prst="wedgeRoundRectCallout">
              <a:avLst>
                <a:gd name="adj1" fmla="val -36396"/>
                <a:gd name="adj2" fmla="val 67548"/>
                <a:gd name="adj3" fmla="val 16667"/>
              </a:avLst>
            </a:prstGeom>
            <a:solidFill>
              <a:srgbClr val="835494"/>
            </a:solidFill>
            <a:ln>
              <a:noFill/>
            </a:ln>
            <a:effectLst>
              <a:outerShdw blurRad="127000" sx="107000" sy="107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 dirty="0"/>
            </a:p>
          </p:txBody>
        </p:sp>
        <p:sp>
          <p:nvSpPr>
            <p:cNvPr id="83" name="ZoneTexte 82">
              <a:extLst>
                <a:ext uri="{FF2B5EF4-FFF2-40B4-BE49-F238E27FC236}">
                  <a16:creationId xmlns="" xmlns:a16="http://schemas.microsoft.com/office/drawing/2014/main" id="{023FB0AB-8B05-445B-9B1E-10824A58FCE9}"/>
                </a:ext>
              </a:extLst>
            </p:cNvPr>
            <p:cNvSpPr txBox="1"/>
            <p:nvPr/>
          </p:nvSpPr>
          <p:spPr>
            <a:xfrm>
              <a:off x="9301356" y="2918716"/>
              <a:ext cx="1906750" cy="4888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dirty="0" smtClean="0">
                  <a:solidFill>
                    <a:schemeClr val="bg1"/>
                  </a:solidFill>
                  <a:latin typeface="Lato Medium" panose="020F0502020204030203" pitchFamily="34" charset="0"/>
                  <a:ea typeface="Lato Medium" panose="020F0502020204030203" pitchFamily="34" charset="0"/>
                  <a:cs typeface="Lato Medium" panose="020F0502020204030203" pitchFamily="34" charset="0"/>
                </a:rPr>
                <a:t>QUE SAIS JE VRAIMENT?</a:t>
              </a:r>
              <a:endParaRPr lang="fr-FR" sz="1000" dirty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endParaRPr>
            </a:p>
          </p:txBody>
        </p:sp>
      </p:grpSp>
      <p:grpSp>
        <p:nvGrpSpPr>
          <p:cNvPr id="84" name="Groupe 83">
            <a:extLst>
              <a:ext uri="{FF2B5EF4-FFF2-40B4-BE49-F238E27FC236}">
                <a16:creationId xmlns="" xmlns:a16="http://schemas.microsoft.com/office/drawing/2014/main" id="{E87F974D-8FDA-44E1-B3BE-8C97FCE30AAF}"/>
              </a:ext>
            </a:extLst>
          </p:cNvPr>
          <p:cNvGrpSpPr/>
          <p:nvPr/>
        </p:nvGrpSpPr>
        <p:grpSpPr>
          <a:xfrm>
            <a:off x="8887814" y="2048799"/>
            <a:ext cx="2655228" cy="524327"/>
            <a:chOff x="9242325" y="2649077"/>
            <a:chExt cx="2080642" cy="1041066"/>
          </a:xfrm>
        </p:grpSpPr>
        <p:sp>
          <p:nvSpPr>
            <p:cNvPr id="85" name="Bulle narrative : rectangle à coins arrondis 12">
              <a:extLst>
                <a:ext uri="{FF2B5EF4-FFF2-40B4-BE49-F238E27FC236}">
                  <a16:creationId xmlns="" xmlns:a16="http://schemas.microsoft.com/office/drawing/2014/main" id="{449E70FF-D291-4DAB-80FE-E7EC121AE354}"/>
                </a:ext>
              </a:extLst>
            </p:cNvPr>
            <p:cNvSpPr/>
            <p:nvPr/>
          </p:nvSpPr>
          <p:spPr>
            <a:xfrm>
              <a:off x="9242325" y="2649077"/>
              <a:ext cx="2080642" cy="1041066"/>
            </a:xfrm>
            <a:prstGeom prst="wedgeRoundRectCallout">
              <a:avLst>
                <a:gd name="adj1" fmla="val -36396"/>
                <a:gd name="adj2" fmla="val 67548"/>
                <a:gd name="adj3" fmla="val 16667"/>
              </a:avLst>
            </a:prstGeom>
            <a:solidFill>
              <a:srgbClr val="835494"/>
            </a:solidFill>
            <a:ln>
              <a:noFill/>
            </a:ln>
            <a:effectLst>
              <a:outerShdw blurRad="127000" sx="107000" sy="107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 dirty="0"/>
            </a:p>
          </p:txBody>
        </p:sp>
        <p:sp>
          <p:nvSpPr>
            <p:cNvPr id="86" name="ZoneTexte 85">
              <a:extLst>
                <a:ext uri="{FF2B5EF4-FFF2-40B4-BE49-F238E27FC236}">
                  <a16:creationId xmlns="" xmlns:a16="http://schemas.microsoft.com/office/drawing/2014/main" id="{023FB0AB-8B05-445B-9B1E-10824A58FCE9}"/>
                </a:ext>
              </a:extLst>
            </p:cNvPr>
            <p:cNvSpPr txBox="1"/>
            <p:nvPr/>
          </p:nvSpPr>
          <p:spPr>
            <a:xfrm>
              <a:off x="9301356" y="2918716"/>
              <a:ext cx="1906750" cy="4888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dirty="0" smtClean="0">
                  <a:solidFill>
                    <a:schemeClr val="bg1"/>
                  </a:solidFill>
                  <a:latin typeface="Lato Medium" panose="020F0502020204030203" pitchFamily="34" charset="0"/>
                  <a:ea typeface="Lato Medium" panose="020F0502020204030203" pitchFamily="34" charset="0"/>
                  <a:cs typeface="Lato Medium" panose="020F0502020204030203" pitchFamily="34" charset="0"/>
                </a:rPr>
                <a:t>QUE SAIS JE VRAIMENT?</a:t>
              </a:r>
              <a:endParaRPr lang="fr-FR" sz="1000" dirty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endParaRPr>
            </a:p>
          </p:txBody>
        </p:sp>
      </p:grpSp>
      <p:grpSp>
        <p:nvGrpSpPr>
          <p:cNvPr id="87" name="Groupe 86">
            <a:extLst>
              <a:ext uri="{FF2B5EF4-FFF2-40B4-BE49-F238E27FC236}">
                <a16:creationId xmlns="" xmlns:a16="http://schemas.microsoft.com/office/drawing/2014/main" id="{9388FAB2-3E3F-4C22-9780-324ACD99AF78}"/>
              </a:ext>
            </a:extLst>
          </p:cNvPr>
          <p:cNvGrpSpPr/>
          <p:nvPr/>
        </p:nvGrpSpPr>
        <p:grpSpPr>
          <a:xfrm>
            <a:off x="5130959" y="2833080"/>
            <a:ext cx="2783212" cy="607146"/>
            <a:chOff x="7209126" y="1427192"/>
            <a:chExt cx="2080642" cy="1041066"/>
          </a:xfrm>
        </p:grpSpPr>
        <p:sp>
          <p:nvSpPr>
            <p:cNvPr id="88" name="Bulle narrative : rectangle à coins arrondis 48">
              <a:extLst>
                <a:ext uri="{FF2B5EF4-FFF2-40B4-BE49-F238E27FC236}">
                  <a16:creationId xmlns="" xmlns:a16="http://schemas.microsoft.com/office/drawing/2014/main" id="{7F92C872-3EAC-4916-A2CA-6F9B8ADD8AF7}"/>
                </a:ext>
              </a:extLst>
            </p:cNvPr>
            <p:cNvSpPr/>
            <p:nvPr/>
          </p:nvSpPr>
          <p:spPr>
            <a:xfrm>
              <a:off x="7209126" y="1427192"/>
              <a:ext cx="2080642" cy="1041066"/>
            </a:xfrm>
            <a:prstGeom prst="wedgeRoundRectCallout">
              <a:avLst>
                <a:gd name="adj1" fmla="val -6918"/>
                <a:gd name="adj2" fmla="val 63510"/>
                <a:gd name="adj3" fmla="val 16667"/>
              </a:avLst>
            </a:prstGeom>
            <a:solidFill>
              <a:srgbClr val="62B1C6"/>
            </a:solidFill>
            <a:ln>
              <a:noFill/>
            </a:ln>
            <a:effectLst>
              <a:outerShdw blurRad="127000" sx="107000" sy="107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 dirty="0"/>
            </a:p>
          </p:txBody>
        </p:sp>
        <p:sp>
          <p:nvSpPr>
            <p:cNvPr id="89" name="ZoneTexte 88">
              <a:extLst>
                <a:ext uri="{FF2B5EF4-FFF2-40B4-BE49-F238E27FC236}">
                  <a16:creationId xmlns="" xmlns:a16="http://schemas.microsoft.com/office/drawing/2014/main" id="{9D300BFF-5548-46F8-ACCD-1E004732E29F}"/>
                </a:ext>
              </a:extLst>
            </p:cNvPr>
            <p:cNvSpPr txBox="1"/>
            <p:nvPr/>
          </p:nvSpPr>
          <p:spPr>
            <a:xfrm>
              <a:off x="7209126" y="1523718"/>
              <a:ext cx="208064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fr-FR" sz="1400" dirty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endParaRPr>
            </a:p>
          </p:txBody>
        </p:sp>
      </p:grpSp>
      <p:grpSp>
        <p:nvGrpSpPr>
          <p:cNvPr id="90" name="Groupe 89">
            <a:extLst>
              <a:ext uri="{FF2B5EF4-FFF2-40B4-BE49-F238E27FC236}">
                <a16:creationId xmlns="" xmlns:a16="http://schemas.microsoft.com/office/drawing/2014/main" id="{9388FAB2-3E3F-4C22-9780-324ACD99AF78}"/>
              </a:ext>
            </a:extLst>
          </p:cNvPr>
          <p:cNvGrpSpPr/>
          <p:nvPr/>
        </p:nvGrpSpPr>
        <p:grpSpPr>
          <a:xfrm>
            <a:off x="8906250" y="3021355"/>
            <a:ext cx="2592595" cy="607146"/>
            <a:chOff x="7209126" y="1427192"/>
            <a:chExt cx="2080642" cy="1041066"/>
          </a:xfrm>
        </p:grpSpPr>
        <p:sp>
          <p:nvSpPr>
            <p:cNvPr id="91" name="Bulle narrative : rectangle à coins arrondis 48">
              <a:extLst>
                <a:ext uri="{FF2B5EF4-FFF2-40B4-BE49-F238E27FC236}">
                  <a16:creationId xmlns="" xmlns:a16="http://schemas.microsoft.com/office/drawing/2014/main" id="{7F92C872-3EAC-4916-A2CA-6F9B8ADD8AF7}"/>
                </a:ext>
              </a:extLst>
            </p:cNvPr>
            <p:cNvSpPr/>
            <p:nvPr/>
          </p:nvSpPr>
          <p:spPr>
            <a:xfrm>
              <a:off x="7209126" y="1427192"/>
              <a:ext cx="2080642" cy="1041066"/>
            </a:xfrm>
            <a:prstGeom prst="wedgeRoundRectCallout">
              <a:avLst>
                <a:gd name="adj1" fmla="val -6918"/>
                <a:gd name="adj2" fmla="val 63510"/>
                <a:gd name="adj3" fmla="val 16667"/>
              </a:avLst>
            </a:prstGeom>
            <a:solidFill>
              <a:srgbClr val="62B1C6"/>
            </a:solidFill>
            <a:ln>
              <a:noFill/>
            </a:ln>
            <a:effectLst>
              <a:outerShdw blurRad="127000" sx="107000" sy="107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 dirty="0"/>
            </a:p>
          </p:txBody>
        </p:sp>
        <p:sp>
          <p:nvSpPr>
            <p:cNvPr id="92" name="ZoneTexte 91">
              <a:extLst>
                <a:ext uri="{FF2B5EF4-FFF2-40B4-BE49-F238E27FC236}">
                  <a16:creationId xmlns="" xmlns:a16="http://schemas.microsoft.com/office/drawing/2014/main" id="{9D300BFF-5548-46F8-ACCD-1E004732E29F}"/>
                </a:ext>
              </a:extLst>
            </p:cNvPr>
            <p:cNvSpPr txBox="1"/>
            <p:nvPr/>
          </p:nvSpPr>
          <p:spPr>
            <a:xfrm>
              <a:off x="7209126" y="1523718"/>
              <a:ext cx="208064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fr-FR" sz="1400" dirty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endParaRPr>
            </a:p>
          </p:txBody>
        </p:sp>
      </p:grpSp>
      <p:sp>
        <p:nvSpPr>
          <p:cNvPr id="93" name="Rectangle 92"/>
          <p:cNvSpPr/>
          <p:nvPr/>
        </p:nvSpPr>
        <p:spPr>
          <a:xfrm>
            <a:off x="5589733" y="2923418"/>
            <a:ext cx="18089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1000" dirty="0" smtClean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PRENDRE UN TRAITEMENT TOUS LES JOURS</a:t>
            </a:r>
            <a:endParaRPr lang="fr-FR" sz="1000" dirty="0">
              <a:solidFill>
                <a:schemeClr val="bg1"/>
              </a:solidFill>
              <a:effectLst/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9244000" y="3113382"/>
            <a:ext cx="18089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1000" dirty="0" smtClean="0">
                <a:solidFill>
                  <a:schemeClr val="bg1"/>
                </a:solidFill>
                <a:effectLst/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MIEUX GERER LA SECHERESSE BUCCALE</a:t>
            </a:r>
            <a:endParaRPr lang="fr-FR" sz="1000" dirty="0">
              <a:solidFill>
                <a:schemeClr val="bg1"/>
              </a:solidFill>
              <a:effectLst/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grpSp>
        <p:nvGrpSpPr>
          <p:cNvPr id="95" name="Groupe 94">
            <a:extLst>
              <a:ext uri="{FF2B5EF4-FFF2-40B4-BE49-F238E27FC236}">
                <a16:creationId xmlns="" xmlns:a16="http://schemas.microsoft.com/office/drawing/2014/main" id="{44A91231-8852-408A-9038-3067B4C7BD59}"/>
              </a:ext>
            </a:extLst>
          </p:cNvPr>
          <p:cNvGrpSpPr/>
          <p:nvPr/>
        </p:nvGrpSpPr>
        <p:grpSpPr>
          <a:xfrm>
            <a:off x="5091822" y="3738950"/>
            <a:ext cx="2749645" cy="651577"/>
            <a:chOff x="6850495" y="2925806"/>
            <a:chExt cx="2131052" cy="1041066"/>
          </a:xfrm>
        </p:grpSpPr>
        <p:sp>
          <p:nvSpPr>
            <p:cNvPr id="96" name="Bulle narrative : rectangle à coins arrondis 8">
              <a:extLst>
                <a:ext uri="{FF2B5EF4-FFF2-40B4-BE49-F238E27FC236}">
                  <a16:creationId xmlns="" xmlns:a16="http://schemas.microsoft.com/office/drawing/2014/main" id="{B6FCD43F-49A6-4596-8834-596B3B15A468}"/>
                </a:ext>
              </a:extLst>
            </p:cNvPr>
            <p:cNvSpPr/>
            <p:nvPr/>
          </p:nvSpPr>
          <p:spPr>
            <a:xfrm>
              <a:off x="6900905" y="2925806"/>
              <a:ext cx="2080642" cy="1041066"/>
            </a:xfrm>
            <a:prstGeom prst="wedgeRoundRectCallout">
              <a:avLst>
                <a:gd name="adj1" fmla="val -3398"/>
                <a:gd name="adj2" fmla="val 66538"/>
                <a:gd name="adj3" fmla="val 16667"/>
              </a:avLst>
            </a:prstGeom>
            <a:solidFill>
              <a:srgbClr val="BB8F54"/>
            </a:solidFill>
            <a:ln>
              <a:noFill/>
            </a:ln>
            <a:effectLst>
              <a:outerShdw blurRad="127000" sx="107000" sy="107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 dirty="0"/>
            </a:p>
          </p:txBody>
        </p:sp>
        <p:sp>
          <p:nvSpPr>
            <p:cNvPr id="97" name="ZoneTexte 96">
              <a:extLst>
                <a:ext uri="{FF2B5EF4-FFF2-40B4-BE49-F238E27FC236}">
                  <a16:creationId xmlns="" xmlns:a16="http://schemas.microsoft.com/office/drawing/2014/main" id="{191A57B5-E932-4F2C-B27E-B675CE9C4159}"/>
                </a:ext>
              </a:extLst>
            </p:cNvPr>
            <p:cNvSpPr txBox="1"/>
            <p:nvPr/>
          </p:nvSpPr>
          <p:spPr>
            <a:xfrm>
              <a:off x="6850495" y="3182482"/>
              <a:ext cx="2082970" cy="6392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dirty="0" smtClean="0">
                  <a:solidFill>
                    <a:schemeClr val="bg1"/>
                  </a:solidFill>
                  <a:latin typeface="Lato Medium" panose="020F0502020204030203" pitchFamily="34" charset="0"/>
                  <a:ea typeface="Lato Medium" panose="020F0502020204030203" pitchFamily="34" charset="0"/>
                  <a:cs typeface="Lato Medium" panose="020F0502020204030203" pitchFamily="34" charset="0"/>
                </a:rPr>
                <a:t>EN EXPERT JE RECONNAIS LE SIGNES D’UNE AGGRAVATION POTENTIELLE</a:t>
              </a:r>
              <a:endParaRPr lang="fr-FR" sz="1000" dirty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endParaRPr>
            </a:p>
          </p:txBody>
        </p:sp>
      </p:grpSp>
      <p:grpSp>
        <p:nvGrpSpPr>
          <p:cNvPr id="98" name="Groupe 97">
            <a:extLst>
              <a:ext uri="{FF2B5EF4-FFF2-40B4-BE49-F238E27FC236}">
                <a16:creationId xmlns="" xmlns:a16="http://schemas.microsoft.com/office/drawing/2014/main" id="{44A91231-8852-408A-9038-3067B4C7BD59}"/>
              </a:ext>
            </a:extLst>
          </p:cNvPr>
          <p:cNvGrpSpPr/>
          <p:nvPr/>
        </p:nvGrpSpPr>
        <p:grpSpPr>
          <a:xfrm>
            <a:off x="8871625" y="3977258"/>
            <a:ext cx="2719227" cy="651577"/>
            <a:chOff x="6935393" y="3343270"/>
            <a:chExt cx="2107477" cy="1041066"/>
          </a:xfrm>
        </p:grpSpPr>
        <p:sp>
          <p:nvSpPr>
            <p:cNvPr id="99" name="Bulle narrative : rectangle à coins arrondis 8">
              <a:extLst>
                <a:ext uri="{FF2B5EF4-FFF2-40B4-BE49-F238E27FC236}">
                  <a16:creationId xmlns="" xmlns:a16="http://schemas.microsoft.com/office/drawing/2014/main" id="{B6FCD43F-49A6-4596-8834-596B3B15A468}"/>
                </a:ext>
              </a:extLst>
            </p:cNvPr>
            <p:cNvSpPr/>
            <p:nvPr/>
          </p:nvSpPr>
          <p:spPr>
            <a:xfrm>
              <a:off x="6962228" y="3343270"/>
              <a:ext cx="2080642" cy="1041066"/>
            </a:xfrm>
            <a:prstGeom prst="wedgeRoundRectCallout">
              <a:avLst>
                <a:gd name="adj1" fmla="val -3398"/>
                <a:gd name="adj2" fmla="val 66538"/>
                <a:gd name="adj3" fmla="val 16667"/>
              </a:avLst>
            </a:prstGeom>
            <a:solidFill>
              <a:srgbClr val="BB8F54"/>
            </a:solidFill>
            <a:ln>
              <a:noFill/>
            </a:ln>
            <a:effectLst>
              <a:outerShdw blurRad="127000" sx="107000" sy="107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 dirty="0"/>
            </a:p>
          </p:txBody>
        </p:sp>
        <p:sp>
          <p:nvSpPr>
            <p:cNvPr id="100" name="ZoneTexte 99">
              <a:extLst>
                <a:ext uri="{FF2B5EF4-FFF2-40B4-BE49-F238E27FC236}">
                  <a16:creationId xmlns="" xmlns:a16="http://schemas.microsoft.com/office/drawing/2014/main" id="{191A57B5-E932-4F2C-B27E-B675CE9C4159}"/>
                </a:ext>
              </a:extLst>
            </p:cNvPr>
            <p:cNvSpPr txBox="1"/>
            <p:nvPr/>
          </p:nvSpPr>
          <p:spPr>
            <a:xfrm>
              <a:off x="6935393" y="3574899"/>
              <a:ext cx="2082970" cy="6392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dirty="0" smtClean="0">
                  <a:solidFill>
                    <a:schemeClr val="bg1"/>
                  </a:solidFill>
                  <a:latin typeface="Lato Medium" panose="020F0502020204030203" pitchFamily="34" charset="0"/>
                  <a:ea typeface="Lato Medium" panose="020F0502020204030203" pitchFamily="34" charset="0"/>
                  <a:cs typeface="Lato Medium" panose="020F0502020204030203" pitchFamily="34" charset="0"/>
                </a:rPr>
                <a:t>MIEUX GERER LA SECHERESSE OPHTALMIQUE</a:t>
              </a:r>
              <a:endParaRPr lang="fr-FR" sz="1000" dirty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endParaRPr>
            </a:p>
          </p:txBody>
        </p:sp>
      </p:grpSp>
      <p:grpSp>
        <p:nvGrpSpPr>
          <p:cNvPr id="102" name="Groupe 101">
            <a:extLst>
              <a:ext uri="{FF2B5EF4-FFF2-40B4-BE49-F238E27FC236}">
                <a16:creationId xmlns="" xmlns:a16="http://schemas.microsoft.com/office/drawing/2014/main" id="{E87F974D-8FDA-44E1-B3BE-8C97FCE30AAF}"/>
              </a:ext>
            </a:extLst>
          </p:cNvPr>
          <p:cNvGrpSpPr/>
          <p:nvPr/>
        </p:nvGrpSpPr>
        <p:grpSpPr>
          <a:xfrm>
            <a:off x="5146977" y="5711665"/>
            <a:ext cx="2694488" cy="524327"/>
            <a:chOff x="9301356" y="2599020"/>
            <a:chExt cx="2080642" cy="1041066"/>
          </a:xfrm>
        </p:grpSpPr>
        <p:sp>
          <p:nvSpPr>
            <p:cNvPr id="103" name="Bulle narrative : rectangle à coins arrondis 12">
              <a:extLst>
                <a:ext uri="{FF2B5EF4-FFF2-40B4-BE49-F238E27FC236}">
                  <a16:creationId xmlns="" xmlns:a16="http://schemas.microsoft.com/office/drawing/2014/main" id="{449E70FF-D291-4DAB-80FE-E7EC121AE354}"/>
                </a:ext>
              </a:extLst>
            </p:cNvPr>
            <p:cNvSpPr/>
            <p:nvPr/>
          </p:nvSpPr>
          <p:spPr>
            <a:xfrm>
              <a:off x="9301356" y="2599020"/>
              <a:ext cx="2080642" cy="1041066"/>
            </a:xfrm>
            <a:prstGeom prst="wedgeRoundRectCallout">
              <a:avLst>
                <a:gd name="adj1" fmla="val -36396"/>
                <a:gd name="adj2" fmla="val 67548"/>
                <a:gd name="adj3" fmla="val 16667"/>
              </a:avLst>
            </a:prstGeom>
            <a:solidFill>
              <a:srgbClr val="835494"/>
            </a:solidFill>
            <a:ln>
              <a:noFill/>
            </a:ln>
            <a:effectLst>
              <a:outerShdw blurRad="127000" sx="107000" sy="107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 dirty="0"/>
            </a:p>
          </p:txBody>
        </p:sp>
        <p:sp>
          <p:nvSpPr>
            <p:cNvPr id="104" name="ZoneTexte 103">
              <a:extLst>
                <a:ext uri="{FF2B5EF4-FFF2-40B4-BE49-F238E27FC236}">
                  <a16:creationId xmlns="" xmlns:a16="http://schemas.microsoft.com/office/drawing/2014/main" id="{023FB0AB-8B05-445B-9B1E-10824A58FCE9}"/>
                </a:ext>
              </a:extLst>
            </p:cNvPr>
            <p:cNvSpPr txBox="1"/>
            <p:nvPr/>
          </p:nvSpPr>
          <p:spPr>
            <a:xfrm>
              <a:off x="9301356" y="2918716"/>
              <a:ext cx="1906750" cy="4888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dirty="0" smtClean="0">
                  <a:solidFill>
                    <a:schemeClr val="bg1"/>
                  </a:solidFill>
                  <a:latin typeface="Lato Medium" panose="020F0502020204030203" pitchFamily="34" charset="0"/>
                  <a:ea typeface="Lato Medium" panose="020F0502020204030203" pitchFamily="34" charset="0"/>
                  <a:cs typeface="Lato Medium" panose="020F0502020204030203" pitchFamily="34" charset="0"/>
                </a:rPr>
                <a:t>LES INLOUPABLES</a:t>
              </a:r>
              <a:endParaRPr lang="fr-FR" sz="1000" dirty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endParaRPr>
            </a:p>
          </p:txBody>
        </p:sp>
      </p:grpSp>
      <p:grpSp>
        <p:nvGrpSpPr>
          <p:cNvPr id="105" name="Groupe 104">
            <a:extLst>
              <a:ext uri="{FF2B5EF4-FFF2-40B4-BE49-F238E27FC236}">
                <a16:creationId xmlns="" xmlns:a16="http://schemas.microsoft.com/office/drawing/2014/main" id="{B92D0436-2570-4A9A-98CF-C00CC493F310}"/>
              </a:ext>
            </a:extLst>
          </p:cNvPr>
          <p:cNvGrpSpPr/>
          <p:nvPr/>
        </p:nvGrpSpPr>
        <p:grpSpPr>
          <a:xfrm>
            <a:off x="346663" y="1554676"/>
            <a:ext cx="689515" cy="233541"/>
            <a:chOff x="5668582" y="1904940"/>
            <a:chExt cx="689515" cy="233541"/>
          </a:xfrm>
        </p:grpSpPr>
        <p:pic>
          <p:nvPicPr>
            <p:cNvPr id="107" name="Image 106">
              <a:extLst>
                <a:ext uri="{FF2B5EF4-FFF2-40B4-BE49-F238E27FC236}">
                  <a16:creationId xmlns="" xmlns:a16="http://schemas.microsoft.com/office/drawing/2014/main" id="{164D8201-ED83-4558-947A-C29DAB2B2DB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668582" y="1907357"/>
              <a:ext cx="236785" cy="230835"/>
            </a:xfrm>
            <a:prstGeom prst="rect">
              <a:avLst/>
            </a:prstGeom>
          </p:spPr>
        </p:pic>
        <p:pic>
          <p:nvPicPr>
            <p:cNvPr id="108" name="Image 107">
              <a:extLst>
                <a:ext uri="{FF2B5EF4-FFF2-40B4-BE49-F238E27FC236}">
                  <a16:creationId xmlns="" xmlns:a16="http://schemas.microsoft.com/office/drawing/2014/main" id="{C392F30C-974F-4C9F-B5CE-09D7176F27A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21312" y="1907646"/>
              <a:ext cx="236785" cy="230835"/>
            </a:xfrm>
            <a:prstGeom prst="rect">
              <a:avLst/>
            </a:prstGeom>
          </p:spPr>
        </p:pic>
        <p:pic>
          <p:nvPicPr>
            <p:cNvPr id="109" name="Image 108">
              <a:extLst>
                <a:ext uri="{FF2B5EF4-FFF2-40B4-BE49-F238E27FC236}">
                  <a16:creationId xmlns="" xmlns:a16="http://schemas.microsoft.com/office/drawing/2014/main" id="{31BF3528-2B65-4E71-9D89-F4ACD35745A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892330" y="1904940"/>
              <a:ext cx="236785" cy="230835"/>
            </a:xfrm>
            <a:prstGeom prst="rect">
              <a:avLst/>
            </a:prstGeom>
          </p:spPr>
        </p:pic>
      </p:grpSp>
      <p:sp>
        <p:nvSpPr>
          <p:cNvPr id="111" name="Ellipse 110">
            <a:extLst>
              <a:ext uri="{FF2B5EF4-FFF2-40B4-BE49-F238E27FC236}">
                <a16:creationId xmlns="" xmlns:a16="http://schemas.microsoft.com/office/drawing/2014/main" id="{32135224-D3AA-48EC-B7EE-3D26A9B83335}"/>
              </a:ext>
            </a:extLst>
          </p:cNvPr>
          <p:cNvSpPr/>
          <p:nvPr/>
        </p:nvSpPr>
        <p:spPr>
          <a:xfrm>
            <a:off x="336695" y="3300300"/>
            <a:ext cx="730128" cy="730128"/>
          </a:xfrm>
          <a:prstGeom prst="ellipse">
            <a:avLst/>
          </a:prstGeom>
          <a:solidFill>
            <a:srgbClr val="835494"/>
          </a:solidFill>
          <a:ln>
            <a:noFill/>
          </a:ln>
          <a:effectLst>
            <a:outerShdw blurRad="127000" sx="107000" sy="107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/>
          </a:p>
        </p:txBody>
      </p:sp>
      <p:pic>
        <p:nvPicPr>
          <p:cNvPr id="113" name="Image 112" descr="Une image contenant café, table, tasse, ordinateur&#10;&#10;Description générée automatiquement">
            <a:extLst>
              <a:ext uri="{FF2B5EF4-FFF2-40B4-BE49-F238E27FC236}">
                <a16:creationId xmlns="" xmlns:a16="http://schemas.microsoft.com/office/drawing/2014/main" id="{0A7A29F5-F485-4803-AB84-3BA570C58DE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244" y="3422075"/>
            <a:ext cx="359007" cy="434748"/>
          </a:xfrm>
          <a:prstGeom prst="rect">
            <a:avLst/>
          </a:prstGeom>
        </p:spPr>
      </p:pic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6974" y="6585913"/>
            <a:ext cx="5374112" cy="272088"/>
          </a:xfrm>
        </p:spPr>
        <p:txBody>
          <a:bodyPr/>
          <a:lstStyle/>
          <a:p>
            <a:pPr algn="l"/>
            <a:r>
              <a:rPr lang="fr-FR" sz="800" dirty="0" smtClean="0"/>
              <a:t>Documents réalisés par Geraldine </a:t>
            </a:r>
            <a:r>
              <a:rPr lang="fr-FR" sz="800" dirty="0" err="1" smtClean="0"/>
              <a:t>Wojtasik</a:t>
            </a:r>
            <a:r>
              <a:rPr lang="fr-FR" sz="800" dirty="0" smtClean="0"/>
              <a:t>-coordinatrice du programme </a:t>
            </a:r>
            <a:r>
              <a:rPr lang="fr-FR" sz="800" dirty="0" err="1" smtClean="0"/>
              <a:t>AIsRe</a:t>
            </a:r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85591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>
            <a:extLst>
              <a:ext uri="{FF2B5EF4-FFF2-40B4-BE49-F238E27FC236}">
                <a16:creationId xmlns="" xmlns:a16="http://schemas.microsoft.com/office/drawing/2014/main" id="{F88A463D-DD4E-4AA8-944F-C6C2CB89F6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951" y="5736195"/>
            <a:ext cx="1901234" cy="721156"/>
          </a:xfrm>
          <a:prstGeom prst="rect">
            <a:avLst/>
          </a:prstGeom>
        </p:spPr>
      </p:pic>
      <p:cxnSp>
        <p:nvCxnSpPr>
          <p:cNvPr id="33" name="Connecteur droit 32">
            <a:extLst>
              <a:ext uri="{FF2B5EF4-FFF2-40B4-BE49-F238E27FC236}">
                <a16:creationId xmlns="" xmlns:a16="http://schemas.microsoft.com/office/drawing/2014/main" id="{DF0A5AEB-856F-49BD-B9BD-F11F7A481948}"/>
              </a:ext>
            </a:extLst>
          </p:cNvPr>
          <p:cNvCxnSpPr>
            <a:cxnSpLocks/>
          </p:cNvCxnSpPr>
          <p:nvPr/>
        </p:nvCxnSpPr>
        <p:spPr>
          <a:xfrm>
            <a:off x="813056" y="1503638"/>
            <a:ext cx="0" cy="3456797"/>
          </a:xfrm>
          <a:prstGeom prst="line">
            <a:avLst/>
          </a:prstGeom>
          <a:ln w="19050">
            <a:solidFill>
              <a:srgbClr val="835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Groupe 59">
            <a:extLst>
              <a:ext uri="{FF2B5EF4-FFF2-40B4-BE49-F238E27FC236}">
                <a16:creationId xmlns="" xmlns:a16="http://schemas.microsoft.com/office/drawing/2014/main" id="{41E61745-0936-414E-BC99-3D3BF8AAADBF}"/>
              </a:ext>
            </a:extLst>
          </p:cNvPr>
          <p:cNvGrpSpPr/>
          <p:nvPr/>
        </p:nvGrpSpPr>
        <p:grpSpPr>
          <a:xfrm>
            <a:off x="474578" y="4559179"/>
            <a:ext cx="730128" cy="730128"/>
            <a:chOff x="563737" y="2459382"/>
            <a:chExt cx="730128" cy="730128"/>
          </a:xfrm>
        </p:grpSpPr>
        <p:sp>
          <p:nvSpPr>
            <p:cNvPr id="42" name="Ellipse 41">
              <a:extLst>
                <a:ext uri="{FF2B5EF4-FFF2-40B4-BE49-F238E27FC236}">
                  <a16:creationId xmlns="" xmlns:a16="http://schemas.microsoft.com/office/drawing/2014/main" id="{8521E707-20F7-4D1F-949B-B6F8159CED8D}"/>
                </a:ext>
              </a:extLst>
            </p:cNvPr>
            <p:cNvSpPr/>
            <p:nvPr/>
          </p:nvSpPr>
          <p:spPr>
            <a:xfrm>
              <a:off x="563737" y="2459382"/>
              <a:ext cx="730128" cy="730128"/>
            </a:xfrm>
            <a:prstGeom prst="ellipse">
              <a:avLst/>
            </a:prstGeom>
            <a:solidFill>
              <a:srgbClr val="BB8F54"/>
            </a:solidFill>
            <a:ln>
              <a:noFill/>
            </a:ln>
            <a:effectLst>
              <a:outerShdw blurRad="127000" sx="107000" sy="107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/>
            </a:p>
          </p:txBody>
        </p:sp>
        <p:pic>
          <p:nvPicPr>
            <p:cNvPr id="76" name="Image 75">
              <a:extLst>
                <a:ext uri="{FF2B5EF4-FFF2-40B4-BE49-F238E27FC236}">
                  <a16:creationId xmlns="" xmlns:a16="http://schemas.microsoft.com/office/drawing/2014/main" id="{7E682C5D-31F6-4534-9668-AA13528BF2D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45328" y="2594099"/>
              <a:ext cx="456039" cy="460693"/>
            </a:xfrm>
            <a:prstGeom prst="rect">
              <a:avLst/>
            </a:prstGeom>
          </p:spPr>
        </p:pic>
      </p:grpSp>
      <p:grpSp>
        <p:nvGrpSpPr>
          <p:cNvPr id="58" name="Groupe 57">
            <a:extLst>
              <a:ext uri="{FF2B5EF4-FFF2-40B4-BE49-F238E27FC236}">
                <a16:creationId xmlns="" xmlns:a16="http://schemas.microsoft.com/office/drawing/2014/main" id="{9388FAB2-3E3F-4C22-9780-324ACD99AF78}"/>
              </a:ext>
            </a:extLst>
          </p:cNvPr>
          <p:cNvGrpSpPr/>
          <p:nvPr/>
        </p:nvGrpSpPr>
        <p:grpSpPr>
          <a:xfrm>
            <a:off x="2012370" y="2627392"/>
            <a:ext cx="2327949" cy="1168039"/>
            <a:chOff x="7209126" y="1427192"/>
            <a:chExt cx="2080642" cy="1041066"/>
          </a:xfrm>
        </p:grpSpPr>
        <p:sp>
          <p:nvSpPr>
            <p:cNvPr id="49" name="Bulle narrative : rectangle à coins arrondis 48">
              <a:extLst>
                <a:ext uri="{FF2B5EF4-FFF2-40B4-BE49-F238E27FC236}">
                  <a16:creationId xmlns="" xmlns:a16="http://schemas.microsoft.com/office/drawing/2014/main" id="{7F92C872-3EAC-4916-A2CA-6F9B8ADD8AF7}"/>
                </a:ext>
              </a:extLst>
            </p:cNvPr>
            <p:cNvSpPr/>
            <p:nvPr/>
          </p:nvSpPr>
          <p:spPr>
            <a:xfrm>
              <a:off x="7209126" y="1427192"/>
              <a:ext cx="2080642" cy="1041066"/>
            </a:xfrm>
            <a:prstGeom prst="wedgeRoundRectCallout">
              <a:avLst>
                <a:gd name="adj1" fmla="val -6918"/>
                <a:gd name="adj2" fmla="val 63510"/>
                <a:gd name="adj3" fmla="val 16667"/>
              </a:avLst>
            </a:prstGeom>
            <a:solidFill>
              <a:srgbClr val="62B1C6"/>
            </a:solidFill>
            <a:ln>
              <a:noFill/>
            </a:ln>
            <a:effectLst>
              <a:outerShdw blurRad="127000" sx="107000" sy="107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 dirty="0"/>
            </a:p>
          </p:txBody>
        </p:sp>
        <p:sp>
          <p:nvSpPr>
            <p:cNvPr id="7" name="ZoneTexte 6">
              <a:extLst>
                <a:ext uri="{FF2B5EF4-FFF2-40B4-BE49-F238E27FC236}">
                  <a16:creationId xmlns="" xmlns:a16="http://schemas.microsoft.com/office/drawing/2014/main" id="{9D300BFF-5548-46F8-ACCD-1E004732E29F}"/>
                </a:ext>
              </a:extLst>
            </p:cNvPr>
            <p:cNvSpPr txBox="1"/>
            <p:nvPr/>
          </p:nvSpPr>
          <p:spPr>
            <a:xfrm>
              <a:off x="7209126" y="1523718"/>
              <a:ext cx="208064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fr-FR" sz="1400" dirty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endParaRPr>
            </a:p>
          </p:txBody>
        </p:sp>
      </p:grpSp>
      <p:grpSp>
        <p:nvGrpSpPr>
          <p:cNvPr id="55" name="Groupe 54">
            <a:extLst>
              <a:ext uri="{FF2B5EF4-FFF2-40B4-BE49-F238E27FC236}">
                <a16:creationId xmlns="" xmlns:a16="http://schemas.microsoft.com/office/drawing/2014/main" id="{44A91231-8852-408A-9038-3067B4C7BD59}"/>
              </a:ext>
            </a:extLst>
          </p:cNvPr>
          <p:cNvGrpSpPr/>
          <p:nvPr/>
        </p:nvGrpSpPr>
        <p:grpSpPr>
          <a:xfrm>
            <a:off x="2048131" y="4673815"/>
            <a:ext cx="2256426" cy="1041066"/>
            <a:chOff x="6924511" y="3026976"/>
            <a:chExt cx="2082970" cy="1041066"/>
          </a:xfrm>
        </p:grpSpPr>
        <p:sp>
          <p:nvSpPr>
            <p:cNvPr id="9" name="Bulle narrative : rectangle à coins arrondis 8">
              <a:extLst>
                <a:ext uri="{FF2B5EF4-FFF2-40B4-BE49-F238E27FC236}">
                  <a16:creationId xmlns="" xmlns:a16="http://schemas.microsoft.com/office/drawing/2014/main" id="{B6FCD43F-49A6-4596-8834-596B3B15A468}"/>
                </a:ext>
              </a:extLst>
            </p:cNvPr>
            <p:cNvSpPr/>
            <p:nvPr/>
          </p:nvSpPr>
          <p:spPr>
            <a:xfrm>
              <a:off x="6926839" y="3026976"/>
              <a:ext cx="2080642" cy="1041066"/>
            </a:xfrm>
            <a:prstGeom prst="wedgeRoundRectCallout">
              <a:avLst>
                <a:gd name="adj1" fmla="val -3398"/>
                <a:gd name="adj2" fmla="val 66538"/>
                <a:gd name="adj3" fmla="val 16667"/>
              </a:avLst>
            </a:prstGeom>
            <a:solidFill>
              <a:srgbClr val="BB8F54"/>
            </a:solidFill>
            <a:ln>
              <a:noFill/>
            </a:ln>
            <a:effectLst>
              <a:outerShdw blurRad="127000" sx="107000" sy="107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 dirty="0"/>
            </a:p>
          </p:txBody>
        </p:sp>
        <p:sp>
          <p:nvSpPr>
            <p:cNvPr id="11" name="ZoneTexte 10">
              <a:extLst>
                <a:ext uri="{FF2B5EF4-FFF2-40B4-BE49-F238E27FC236}">
                  <a16:creationId xmlns="" xmlns:a16="http://schemas.microsoft.com/office/drawing/2014/main" id="{191A57B5-E932-4F2C-B27E-B675CE9C4159}"/>
                </a:ext>
              </a:extLst>
            </p:cNvPr>
            <p:cNvSpPr txBox="1"/>
            <p:nvPr/>
          </p:nvSpPr>
          <p:spPr>
            <a:xfrm>
              <a:off x="6924511" y="3168686"/>
              <a:ext cx="208297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dirty="0">
                  <a:solidFill>
                    <a:schemeClr val="bg1"/>
                  </a:solidFill>
                  <a:latin typeface="Lato Medium" panose="020F0502020204030203" pitchFamily="34" charset="0"/>
                  <a:ea typeface="Lato Medium" panose="020F0502020204030203" pitchFamily="34" charset="0"/>
                  <a:cs typeface="Lato Medium" panose="020F0502020204030203" pitchFamily="34" charset="0"/>
                </a:rPr>
                <a:t>Je lis et comprends </a:t>
              </a:r>
            </a:p>
            <a:p>
              <a:pPr algn="ctr"/>
              <a:r>
                <a:rPr lang="fr-FR" sz="1400" dirty="0">
                  <a:solidFill>
                    <a:schemeClr val="bg1"/>
                  </a:solidFill>
                  <a:latin typeface="Lato Medium" panose="020F0502020204030203" pitchFamily="34" charset="0"/>
                  <a:ea typeface="Lato Medium" panose="020F0502020204030203" pitchFamily="34" charset="0"/>
                  <a:cs typeface="Lato Medium" panose="020F0502020204030203" pitchFamily="34" charset="0"/>
                </a:rPr>
                <a:t>le courrier de mon médecin spécialiste</a:t>
              </a:r>
            </a:p>
          </p:txBody>
        </p:sp>
      </p:grpSp>
      <p:grpSp>
        <p:nvGrpSpPr>
          <p:cNvPr id="57" name="Groupe 56">
            <a:extLst>
              <a:ext uri="{FF2B5EF4-FFF2-40B4-BE49-F238E27FC236}">
                <a16:creationId xmlns="" xmlns:a16="http://schemas.microsoft.com/office/drawing/2014/main" id="{E87F974D-8FDA-44E1-B3BE-8C97FCE30AAF}"/>
              </a:ext>
            </a:extLst>
          </p:cNvPr>
          <p:cNvGrpSpPr/>
          <p:nvPr/>
        </p:nvGrpSpPr>
        <p:grpSpPr>
          <a:xfrm>
            <a:off x="5092109" y="2724057"/>
            <a:ext cx="2601682" cy="1263902"/>
            <a:chOff x="9214410" y="2631523"/>
            <a:chExt cx="2080642" cy="1041066"/>
          </a:xfrm>
        </p:grpSpPr>
        <p:sp>
          <p:nvSpPr>
            <p:cNvPr id="13" name="Bulle narrative : rectangle à coins arrondis 12">
              <a:extLst>
                <a:ext uri="{FF2B5EF4-FFF2-40B4-BE49-F238E27FC236}">
                  <a16:creationId xmlns="" xmlns:a16="http://schemas.microsoft.com/office/drawing/2014/main" id="{449E70FF-D291-4DAB-80FE-E7EC121AE354}"/>
                </a:ext>
              </a:extLst>
            </p:cNvPr>
            <p:cNvSpPr/>
            <p:nvPr/>
          </p:nvSpPr>
          <p:spPr>
            <a:xfrm>
              <a:off x="9214410" y="2631523"/>
              <a:ext cx="2080642" cy="1041066"/>
            </a:xfrm>
            <a:prstGeom prst="wedgeRoundRectCallout">
              <a:avLst>
                <a:gd name="adj1" fmla="val -36396"/>
                <a:gd name="adj2" fmla="val 67548"/>
                <a:gd name="adj3" fmla="val 16667"/>
              </a:avLst>
            </a:prstGeom>
            <a:solidFill>
              <a:srgbClr val="835494"/>
            </a:solidFill>
            <a:ln>
              <a:noFill/>
            </a:ln>
            <a:effectLst>
              <a:outerShdw blurRad="127000" sx="107000" sy="107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 dirty="0"/>
            </a:p>
          </p:txBody>
        </p:sp>
        <p:sp>
          <p:nvSpPr>
            <p:cNvPr id="15" name="ZoneTexte 14">
              <a:extLst>
                <a:ext uri="{FF2B5EF4-FFF2-40B4-BE49-F238E27FC236}">
                  <a16:creationId xmlns="" xmlns:a16="http://schemas.microsoft.com/office/drawing/2014/main" id="{023FB0AB-8B05-445B-9B1E-10824A58FCE9}"/>
                </a:ext>
              </a:extLst>
            </p:cNvPr>
            <p:cNvSpPr txBox="1"/>
            <p:nvPr/>
          </p:nvSpPr>
          <p:spPr>
            <a:xfrm>
              <a:off x="9301356" y="2918716"/>
              <a:ext cx="19067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dirty="0" smtClean="0">
                  <a:solidFill>
                    <a:schemeClr val="bg1"/>
                  </a:solidFill>
                  <a:latin typeface="Lato Medium" panose="020F0502020204030203" pitchFamily="34" charset="0"/>
                  <a:ea typeface="Lato Medium" panose="020F0502020204030203" pitchFamily="34" charset="0"/>
                  <a:cs typeface="Lato Medium" panose="020F0502020204030203" pitchFamily="34" charset="0"/>
                </a:rPr>
                <a:t>Aidants mais pas seulement!</a:t>
              </a:r>
              <a:endParaRPr lang="fr-FR" sz="1400" dirty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endParaRPr>
            </a:p>
          </p:txBody>
        </p:sp>
      </p:grpSp>
      <p:grpSp>
        <p:nvGrpSpPr>
          <p:cNvPr id="47" name="Groupe 46">
            <a:extLst>
              <a:ext uri="{FF2B5EF4-FFF2-40B4-BE49-F238E27FC236}">
                <a16:creationId xmlns="" xmlns:a16="http://schemas.microsoft.com/office/drawing/2014/main" id="{0548D7E5-3EA8-4C89-B81A-65AE8C05FA8C}"/>
              </a:ext>
            </a:extLst>
          </p:cNvPr>
          <p:cNvGrpSpPr/>
          <p:nvPr/>
        </p:nvGrpSpPr>
        <p:grpSpPr>
          <a:xfrm>
            <a:off x="5471028" y="4703533"/>
            <a:ext cx="2080642" cy="1276200"/>
            <a:chOff x="8455926" y="4183859"/>
            <a:chExt cx="2080642" cy="1041066"/>
          </a:xfrm>
        </p:grpSpPr>
        <p:sp>
          <p:nvSpPr>
            <p:cNvPr id="17" name="Bulle narrative : rectangle à coins arrondis 16">
              <a:extLst>
                <a:ext uri="{FF2B5EF4-FFF2-40B4-BE49-F238E27FC236}">
                  <a16:creationId xmlns="" xmlns:a16="http://schemas.microsoft.com/office/drawing/2014/main" id="{1A1C9147-7AEA-4581-A890-2F2C385FDFB6}"/>
                </a:ext>
              </a:extLst>
            </p:cNvPr>
            <p:cNvSpPr/>
            <p:nvPr/>
          </p:nvSpPr>
          <p:spPr>
            <a:xfrm>
              <a:off x="8455926" y="4183859"/>
              <a:ext cx="2080642" cy="1041066"/>
            </a:xfrm>
            <a:prstGeom prst="wedgeRoundRectCallout">
              <a:avLst>
                <a:gd name="adj1" fmla="val -35516"/>
                <a:gd name="adj2" fmla="val 64520"/>
                <a:gd name="adj3" fmla="val 16667"/>
              </a:avLst>
            </a:prstGeom>
            <a:solidFill>
              <a:srgbClr val="62B1C6"/>
            </a:solidFill>
            <a:ln>
              <a:noFill/>
            </a:ln>
            <a:effectLst>
              <a:outerShdw blurRad="127000" sx="107000" sy="107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 dirty="0"/>
            </a:p>
          </p:txBody>
        </p:sp>
        <p:sp>
          <p:nvSpPr>
            <p:cNvPr id="20" name="ZoneTexte 19">
              <a:extLst>
                <a:ext uri="{FF2B5EF4-FFF2-40B4-BE49-F238E27FC236}">
                  <a16:creationId xmlns="" xmlns:a16="http://schemas.microsoft.com/office/drawing/2014/main" id="{B7FA9C6C-2E99-4312-9DC0-975ADE85A09F}"/>
                </a:ext>
              </a:extLst>
            </p:cNvPr>
            <p:cNvSpPr txBox="1"/>
            <p:nvPr/>
          </p:nvSpPr>
          <p:spPr>
            <a:xfrm>
              <a:off x="8542872" y="4410166"/>
              <a:ext cx="19067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dirty="0">
                  <a:solidFill>
                    <a:schemeClr val="bg1"/>
                  </a:solidFill>
                  <a:latin typeface="Lato Medium" panose="020F0502020204030203" pitchFamily="34" charset="0"/>
                  <a:ea typeface="Lato Medium" panose="020F0502020204030203" pitchFamily="34" charset="0"/>
                  <a:cs typeface="Lato Medium" panose="020F0502020204030203" pitchFamily="34" charset="0"/>
                </a:rPr>
                <a:t>Mieux </a:t>
              </a:r>
            </a:p>
            <a:p>
              <a:pPr algn="ctr"/>
              <a:r>
                <a:rPr lang="fr-FR" sz="1400" dirty="0">
                  <a:solidFill>
                    <a:schemeClr val="bg1"/>
                  </a:solidFill>
                  <a:latin typeface="Lato Medium" panose="020F0502020204030203" pitchFamily="34" charset="0"/>
                  <a:ea typeface="Lato Medium" panose="020F0502020204030203" pitchFamily="34" charset="0"/>
                  <a:cs typeface="Lato Medium" panose="020F0502020204030203" pitchFamily="34" charset="0"/>
                </a:rPr>
                <a:t>gérer ma fatigue</a:t>
              </a:r>
            </a:p>
          </p:txBody>
        </p:sp>
      </p:grpSp>
      <p:grpSp>
        <p:nvGrpSpPr>
          <p:cNvPr id="37" name="Groupe 36">
            <a:extLst>
              <a:ext uri="{FF2B5EF4-FFF2-40B4-BE49-F238E27FC236}">
                <a16:creationId xmlns="" xmlns:a16="http://schemas.microsoft.com/office/drawing/2014/main" id="{E87F974D-8FDA-44E1-B3BE-8C97FCE30AAF}"/>
              </a:ext>
            </a:extLst>
          </p:cNvPr>
          <p:cNvGrpSpPr/>
          <p:nvPr/>
        </p:nvGrpSpPr>
        <p:grpSpPr>
          <a:xfrm>
            <a:off x="8965918" y="3987176"/>
            <a:ext cx="2080642" cy="1243591"/>
            <a:chOff x="9214410" y="2631523"/>
            <a:chExt cx="2080642" cy="1041066"/>
          </a:xfrm>
        </p:grpSpPr>
        <p:sp>
          <p:nvSpPr>
            <p:cNvPr id="38" name="Bulle narrative : rectangle à coins arrondis 12">
              <a:extLst>
                <a:ext uri="{FF2B5EF4-FFF2-40B4-BE49-F238E27FC236}">
                  <a16:creationId xmlns="" xmlns:a16="http://schemas.microsoft.com/office/drawing/2014/main" id="{449E70FF-D291-4DAB-80FE-E7EC121AE354}"/>
                </a:ext>
              </a:extLst>
            </p:cNvPr>
            <p:cNvSpPr/>
            <p:nvPr/>
          </p:nvSpPr>
          <p:spPr>
            <a:xfrm>
              <a:off x="9214410" y="2631523"/>
              <a:ext cx="2080642" cy="1041066"/>
            </a:xfrm>
            <a:prstGeom prst="wedgeRoundRectCallout">
              <a:avLst>
                <a:gd name="adj1" fmla="val -36396"/>
                <a:gd name="adj2" fmla="val 67548"/>
                <a:gd name="adj3" fmla="val 16667"/>
              </a:avLst>
            </a:prstGeom>
            <a:solidFill>
              <a:srgbClr val="835494"/>
            </a:solidFill>
            <a:ln>
              <a:noFill/>
            </a:ln>
            <a:effectLst>
              <a:outerShdw blurRad="127000" sx="107000" sy="107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 dirty="0"/>
            </a:p>
          </p:txBody>
        </p:sp>
        <p:sp>
          <p:nvSpPr>
            <p:cNvPr id="39" name="ZoneTexte 38">
              <a:extLst>
                <a:ext uri="{FF2B5EF4-FFF2-40B4-BE49-F238E27FC236}">
                  <a16:creationId xmlns="" xmlns:a16="http://schemas.microsoft.com/office/drawing/2014/main" id="{023FB0AB-8B05-445B-9B1E-10824A58FCE9}"/>
                </a:ext>
              </a:extLst>
            </p:cNvPr>
            <p:cNvSpPr txBox="1"/>
            <p:nvPr/>
          </p:nvSpPr>
          <p:spPr>
            <a:xfrm>
              <a:off x="9233754" y="2923062"/>
              <a:ext cx="19067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dirty="0">
                  <a:solidFill>
                    <a:schemeClr val="bg1"/>
                  </a:solidFill>
                  <a:latin typeface="Lato Medium" panose="020F0502020204030203" pitchFamily="34" charset="0"/>
                  <a:ea typeface="Lato Medium" panose="020F0502020204030203" pitchFamily="34" charset="0"/>
                  <a:cs typeface="Lato Medium" panose="020F0502020204030203" pitchFamily="34" charset="0"/>
                </a:rPr>
                <a:t>Mes </a:t>
              </a:r>
              <a:r>
                <a:rPr lang="fr-FR" sz="1400" dirty="0" smtClean="0">
                  <a:solidFill>
                    <a:schemeClr val="bg1"/>
                  </a:solidFill>
                  <a:latin typeface="Lato Medium" panose="020F0502020204030203" pitchFamily="34" charset="0"/>
                  <a:ea typeface="Lato Medium" panose="020F0502020204030203" pitchFamily="34" charset="0"/>
                  <a:cs typeface="Lato Medium" panose="020F0502020204030203" pitchFamily="34" charset="0"/>
                </a:rPr>
                <a:t>ressources</a:t>
              </a:r>
              <a:endParaRPr lang="fr-FR" sz="1400" dirty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endParaRPr>
            </a:p>
            <a:p>
              <a:pPr algn="ctr"/>
              <a:r>
                <a:rPr lang="fr-FR" sz="1400" dirty="0" smtClean="0">
                  <a:solidFill>
                    <a:schemeClr val="bg1"/>
                  </a:solidFill>
                  <a:latin typeface="Lato Medium" panose="020F0502020204030203" pitchFamily="34" charset="0"/>
                  <a:ea typeface="Lato Medium" panose="020F0502020204030203" pitchFamily="34" charset="0"/>
                  <a:cs typeface="Lato Medium" panose="020F0502020204030203" pitchFamily="34" charset="0"/>
                </a:rPr>
                <a:t>sociales</a:t>
              </a:r>
              <a:endParaRPr lang="fr-FR" sz="1400" dirty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endParaRPr>
            </a:p>
          </p:txBody>
        </p:sp>
      </p:grpSp>
      <p:grpSp>
        <p:nvGrpSpPr>
          <p:cNvPr id="40" name="Groupe 39">
            <a:extLst>
              <a:ext uri="{FF2B5EF4-FFF2-40B4-BE49-F238E27FC236}">
                <a16:creationId xmlns="" xmlns:a16="http://schemas.microsoft.com/office/drawing/2014/main" id="{44A91231-8852-408A-9038-3067B4C7BD59}"/>
              </a:ext>
            </a:extLst>
          </p:cNvPr>
          <p:cNvGrpSpPr/>
          <p:nvPr/>
        </p:nvGrpSpPr>
        <p:grpSpPr>
          <a:xfrm>
            <a:off x="8439223" y="1924316"/>
            <a:ext cx="2607337" cy="1205820"/>
            <a:chOff x="6926839" y="3026976"/>
            <a:chExt cx="2102314" cy="1041066"/>
          </a:xfrm>
        </p:grpSpPr>
        <p:sp>
          <p:nvSpPr>
            <p:cNvPr id="41" name="Bulle narrative : rectangle à coins arrondis 8">
              <a:extLst>
                <a:ext uri="{FF2B5EF4-FFF2-40B4-BE49-F238E27FC236}">
                  <a16:creationId xmlns="" xmlns:a16="http://schemas.microsoft.com/office/drawing/2014/main" id="{B6FCD43F-49A6-4596-8834-596B3B15A468}"/>
                </a:ext>
              </a:extLst>
            </p:cNvPr>
            <p:cNvSpPr/>
            <p:nvPr/>
          </p:nvSpPr>
          <p:spPr>
            <a:xfrm>
              <a:off x="6926839" y="3026976"/>
              <a:ext cx="2080642" cy="1041066"/>
            </a:xfrm>
            <a:prstGeom prst="wedgeRoundRectCallout">
              <a:avLst>
                <a:gd name="adj1" fmla="val -3398"/>
                <a:gd name="adj2" fmla="val 66538"/>
                <a:gd name="adj3" fmla="val 16667"/>
              </a:avLst>
            </a:prstGeom>
            <a:solidFill>
              <a:srgbClr val="BB8F54"/>
            </a:solidFill>
            <a:ln>
              <a:noFill/>
            </a:ln>
            <a:effectLst>
              <a:outerShdw blurRad="127000" sx="107000" sy="107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 dirty="0"/>
            </a:p>
          </p:txBody>
        </p:sp>
        <p:sp>
          <p:nvSpPr>
            <p:cNvPr id="43" name="ZoneTexte 42">
              <a:extLst>
                <a:ext uri="{FF2B5EF4-FFF2-40B4-BE49-F238E27FC236}">
                  <a16:creationId xmlns="" xmlns:a16="http://schemas.microsoft.com/office/drawing/2014/main" id="{191A57B5-E932-4F2C-B27E-B675CE9C4159}"/>
                </a:ext>
              </a:extLst>
            </p:cNvPr>
            <p:cNvSpPr txBox="1"/>
            <p:nvPr/>
          </p:nvSpPr>
          <p:spPr>
            <a:xfrm>
              <a:off x="6946183" y="3487201"/>
              <a:ext cx="208297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dirty="0" smtClean="0">
                  <a:solidFill>
                    <a:schemeClr val="bg1"/>
                  </a:solidFill>
                  <a:latin typeface="Lato Medium" panose="020F0502020204030203" pitchFamily="34" charset="0"/>
                  <a:ea typeface="Lato Medium" panose="020F0502020204030203" pitchFamily="34" charset="0"/>
                  <a:cs typeface="Lato Medium" panose="020F0502020204030203" pitchFamily="34" charset="0"/>
                </a:rPr>
                <a:t>CORTICOQUIZZ</a:t>
              </a:r>
              <a:endParaRPr lang="fr-FR" sz="1400" dirty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endParaRPr>
            </a:p>
          </p:txBody>
        </p:sp>
      </p:grpSp>
      <p:sp>
        <p:nvSpPr>
          <p:cNvPr id="45" name="Rectangle 44"/>
          <p:cNvSpPr/>
          <p:nvPr/>
        </p:nvSpPr>
        <p:spPr>
          <a:xfrm>
            <a:off x="2432427" y="2908348"/>
            <a:ext cx="14878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sz="1400" dirty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Faire de mon Miroir mon allié</a:t>
            </a:r>
            <a:endParaRPr lang="fr-FR" sz="1400" dirty="0">
              <a:solidFill>
                <a:schemeClr val="bg1"/>
              </a:solidFill>
              <a:effectLst/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grpSp>
        <p:nvGrpSpPr>
          <p:cNvPr id="46" name="Groupe 45">
            <a:extLst>
              <a:ext uri="{FF2B5EF4-FFF2-40B4-BE49-F238E27FC236}">
                <a16:creationId xmlns="" xmlns:a16="http://schemas.microsoft.com/office/drawing/2014/main" id="{9388FAB2-3E3F-4C22-9780-324ACD99AF78}"/>
              </a:ext>
            </a:extLst>
          </p:cNvPr>
          <p:cNvGrpSpPr/>
          <p:nvPr/>
        </p:nvGrpSpPr>
        <p:grpSpPr>
          <a:xfrm>
            <a:off x="4611268" y="1086502"/>
            <a:ext cx="2367656" cy="1206141"/>
            <a:chOff x="6151852" y="1119262"/>
            <a:chExt cx="2080642" cy="1041066"/>
          </a:xfrm>
        </p:grpSpPr>
        <p:sp>
          <p:nvSpPr>
            <p:cNvPr id="48" name="Bulle narrative : rectangle à coins arrondis 48">
              <a:extLst>
                <a:ext uri="{FF2B5EF4-FFF2-40B4-BE49-F238E27FC236}">
                  <a16:creationId xmlns="" xmlns:a16="http://schemas.microsoft.com/office/drawing/2014/main" id="{7F92C872-3EAC-4916-A2CA-6F9B8ADD8AF7}"/>
                </a:ext>
              </a:extLst>
            </p:cNvPr>
            <p:cNvSpPr/>
            <p:nvPr/>
          </p:nvSpPr>
          <p:spPr>
            <a:xfrm>
              <a:off x="6151852" y="1119262"/>
              <a:ext cx="2080642" cy="1041066"/>
            </a:xfrm>
            <a:prstGeom prst="wedgeRoundRectCallout">
              <a:avLst>
                <a:gd name="adj1" fmla="val -6918"/>
                <a:gd name="adj2" fmla="val 63510"/>
                <a:gd name="adj3" fmla="val 16667"/>
              </a:avLst>
            </a:prstGeom>
            <a:solidFill>
              <a:srgbClr val="62B1C6"/>
            </a:solidFill>
            <a:ln>
              <a:noFill/>
            </a:ln>
            <a:effectLst>
              <a:outerShdw blurRad="127000" sx="107000" sy="107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 dirty="0"/>
            </a:p>
          </p:txBody>
        </p:sp>
        <p:sp>
          <p:nvSpPr>
            <p:cNvPr id="50" name="ZoneTexte 49">
              <a:extLst>
                <a:ext uri="{FF2B5EF4-FFF2-40B4-BE49-F238E27FC236}">
                  <a16:creationId xmlns="" xmlns:a16="http://schemas.microsoft.com/office/drawing/2014/main" id="{9D300BFF-5548-46F8-ACCD-1E004732E29F}"/>
                </a:ext>
              </a:extLst>
            </p:cNvPr>
            <p:cNvSpPr txBox="1"/>
            <p:nvPr/>
          </p:nvSpPr>
          <p:spPr>
            <a:xfrm>
              <a:off x="6241250" y="1407683"/>
              <a:ext cx="1991244" cy="4375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dirty="0" smtClean="0">
                  <a:solidFill>
                    <a:schemeClr val="bg1"/>
                  </a:solidFill>
                  <a:latin typeface="Lato Medium" panose="020F0502020204030203" pitchFamily="34" charset="0"/>
                  <a:ea typeface="Lato Medium" panose="020F0502020204030203" pitchFamily="34" charset="0"/>
                  <a:cs typeface="Lato Medium" panose="020F0502020204030203" pitchFamily="34" charset="0"/>
                </a:rPr>
                <a:t>Vivre avec …</a:t>
              </a:r>
            </a:p>
            <a:p>
              <a:pPr algn="ctr"/>
              <a:r>
                <a:rPr lang="fr-FR" sz="1400" dirty="0" smtClean="0">
                  <a:solidFill>
                    <a:schemeClr val="bg1"/>
                  </a:solidFill>
                  <a:latin typeface="Lato Medium" panose="020F0502020204030203" pitchFamily="34" charset="0"/>
                  <a:ea typeface="Lato Medium" panose="020F0502020204030203" pitchFamily="34" charset="0"/>
                  <a:cs typeface="Lato Medium" panose="020F0502020204030203" pitchFamily="34" charset="0"/>
                </a:rPr>
                <a:t>Partage d’expériences</a:t>
              </a:r>
              <a:endParaRPr lang="fr-FR" sz="1400" dirty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endParaRPr>
            </a:p>
          </p:txBody>
        </p:sp>
      </p:grpSp>
      <p:sp>
        <p:nvSpPr>
          <p:cNvPr id="54" name="Organigramme : Bande perforée 53">
            <a:extLst>
              <a:ext uri="{FF2B5EF4-FFF2-40B4-BE49-F238E27FC236}">
                <a16:creationId xmlns="" xmlns:a16="http://schemas.microsoft.com/office/drawing/2014/main" id="{F7A4288D-CE49-4B7F-8BD9-61F2A49E171A}"/>
              </a:ext>
            </a:extLst>
          </p:cNvPr>
          <p:cNvSpPr/>
          <p:nvPr/>
        </p:nvSpPr>
        <p:spPr>
          <a:xfrm>
            <a:off x="7215973" y="5237846"/>
            <a:ext cx="204085" cy="210216"/>
          </a:xfrm>
          <a:prstGeom prst="flowChartPunchedTap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Organigramme : Bande perforée 55">
            <a:extLst>
              <a:ext uri="{FF2B5EF4-FFF2-40B4-BE49-F238E27FC236}">
                <a16:creationId xmlns="" xmlns:a16="http://schemas.microsoft.com/office/drawing/2014/main" id="{F7A4288D-CE49-4B7F-8BD9-61F2A49E171A}"/>
              </a:ext>
            </a:extLst>
          </p:cNvPr>
          <p:cNvSpPr/>
          <p:nvPr/>
        </p:nvSpPr>
        <p:spPr>
          <a:xfrm>
            <a:off x="813056" y="5581515"/>
            <a:ext cx="204085" cy="210216"/>
          </a:xfrm>
          <a:prstGeom prst="flowChartPunchedTap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6" name="Connecteur droit 65">
            <a:extLst>
              <a:ext uri="{FF2B5EF4-FFF2-40B4-BE49-F238E27FC236}">
                <a16:creationId xmlns="" xmlns:a16="http://schemas.microsoft.com/office/drawing/2014/main" id="{C41A1332-84BF-486D-A8AF-B2F55D7E38C7}"/>
              </a:ext>
            </a:extLst>
          </p:cNvPr>
          <p:cNvCxnSpPr>
            <a:cxnSpLocks/>
          </p:cNvCxnSpPr>
          <p:nvPr/>
        </p:nvCxnSpPr>
        <p:spPr>
          <a:xfrm>
            <a:off x="817930" y="5771642"/>
            <a:ext cx="0" cy="291273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>
            <a:extLst>
              <a:ext uri="{FF2B5EF4-FFF2-40B4-BE49-F238E27FC236}">
                <a16:creationId xmlns="" xmlns:a16="http://schemas.microsoft.com/office/drawing/2014/main" id="{89E6D2FC-E518-40B3-9271-EE400C748B4D}"/>
              </a:ext>
            </a:extLst>
          </p:cNvPr>
          <p:cNvCxnSpPr>
            <a:cxnSpLocks/>
          </p:cNvCxnSpPr>
          <p:nvPr/>
        </p:nvCxnSpPr>
        <p:spPr>
          <a:xfrm flipH="1">
            <a:off x="1034767" y="5513503"/>
            <a:ext cx="72732" cy="13359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68">
            <a:extLst>
              <a:ext uri="{FF2B5EF4-FFF2-40B4-BE49-F238E27FC236}">
                <a16:creationId xmlns="" xmlns:a16="http://schemas.microsoft.com/office/drawing/2014/main" id="{F1DE826F-9CAC-462D-B7A2-90CE78867FC7}"/>
              </a:ext>
            </a:extLst>
          </p:cNvPr>
          <p:cNvCxnSpPr>
            <a:cxnSpLocks/>
          </p:cNvCxnSpPr>
          <p:nvPr/>
        </p:nvCxnSpPr>
        <p:spPr>
          <a:xfrm flipH="1" flipV="1">
            <a:off x="813056" y="5507724"/>
            <a:ext cx="9971" cy="4324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 : coins arrondis 4">
            <a:extLst>
              <a:ext uri="{FF2B5EF4-FFF2-40B4-BE49-F238E27FC236}">
                <a16:creationId xmlns="" xmlns:a16="http://schemas.microsoft.com/office/drawing/2014/main" id="{5A5FA772-C6B6-4083-872C-74D6187E0A80}"/>
              </a:ext>
            </a:extLst>
          </p:cNvPr>
          <p:cNvSpPr/>
          <p:nvPr/>
        </p:nvSpPr>
        <p:spPr>
          <a:xfrm>
            <a:off x="2048131" y="151763"/>
            <a:ext cx="8245140" cy="728689"/>
          </a:xfrm>
          <a:prstGeom prst="roundRect">
            <a:avLst/>
          </a:prstGeom>
          <a:solidFill>
            <a:srgbClr val="3F3374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LES ATELIERS TRANSVERSAUX</a:t>
            </a:r>
            <a:endParaRPr lang="fr-FR" dirty="0"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81" name="Ellipse 80">
            <a:extLst>
              <a:ext uri="{FF2B5EF4-FFF2-40B4-BE49-F238E27FC236}">
                <a16:creationId xmlns="" xmlns:a16="http://schemas.microsoft.com/office/drawing/2014/main" id="{44FBECF5-3009-4943-9CDE-1A7AD7D849A9}"/>
              </a:ext>
            </a:extLst>
          </p:cNvPr>
          <p:cNvSpPr/>
          <p:nvPr/>
        </p:nvSpPr>
        <p:spPr>
          <a:xfrm>
            <a:off x="359769" y="1242749"/>
            <a:ext cx="826586" cy="684780"/>
          </a:xfrm>
          <a:prstGeom prst="ellipse">
            <a:avLst/>
          </a:prstGeom>
          <a:solidFill>
            <a:srgbClr val="62B1C6"/>
          </a:solidFill>
          <a:ln>
            <a:noFill/>
          </a:ln>
          <a:effectLst>
            <a:outerShdw blurRad="127000" sx="107000" sy="107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/>
          </a:p>
        </p:txBody>
      </p:sp>
      <p:grpSp>
        <p:nvGrpSpPr>
          <p:cNvPr id="83" name="Groupe 82">
            <a:extLst>
              <a:ext uri="{FF2B5EF4-FFF2-40B4-BE49-F238E27FC236}">
                <a16:creationId xmlns="" xmlns:a16="http://schemas.microsoft.com/office/drawing/2014/main" id="{B92D0436-2570-4A9A-98CF-C00CC493F310}"/>
              </a:ext>
            </a:extLst>
          </p:cNvPr>
          <p:cNvGrpSpPr/>
          <p:nvPr/>
        </p:nvGrpSpPr>
        <p:grpSpPr>
          <a:xfrm>
            <a:off x="456227" y="1473090"/>
            <a:ext cx="689515" cy="233541"/>
            <a:chOff x="5668582" y="1904940"/>
            <a:chExt cx="689515" cy="233541"/>
          </a:xfrm>
        </p:grpSpPr>
        <p:pic>
          <p:nvPicPr>
            <p:cNvPr id="84" name="Image 83">
              <a:extLst>
                <a:ext uri="{FF2B5EF4-FFF2-40B4-BE49-F238E27FC236}">
                  <a16:creationId xmlns="" xmlns:a16="http://schemas.microsoft.com/office/drawing/2014/main" id="{164D8201-ED83-4558-947A-C29DAB2B2DB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668582" y="1907357"/>
              <a:ext cx="236785" cy="230835"/>
            </a:xfrm>
            <a:prstGeom prst="rect">
              <a:avLst/>
            </a:prstGeom>
          </p:spPr>
        </p:pic>
        <p:pic>
          <p:nvPicPr>
            <p:cNvPr id="85" name="Image 84">
              <a:extLst>
                <a:ext uri="{FF2B5EF4-FFF2-40B4-BE49-F238E27FC236}">
                  <a16:creationId xmlns="" xmlns:a16="http://schemas.microsoft.com/office/drawing/2014/main" id="{C392F30C-974F-4C9F-B5CE-09D7176F27A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21312" y="1907646"/>
              <a:ext cx="236785" cy="230835"/>
            </a:xfrm>
            <a:prstGeom prst="rect">
              <a:avLst/>
            </a:prstGeom>
          </p:spPr>
        </p:pic>
        <p:pic>
          <p:nvPicPr>
            <p:cNvPr id="86" name="Image 85">
              <a:extLst>
                <a:ext uri="{FF2B5EF4-FFF2-40B4-BE49-F238E27FC236}">
                  <a16:creationId xmlns="" xmlns:a16="http://schemas.microsoft.com/office/drawing/2014/main" id="{31BF3528-2B65-4E71-9D89-F4ACD35745A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892330" y="1904940"/>
              <a:ext cx="236785" cy="230835"/>
            </a:xfrm>
            <a:prstGeom prst="rect">
              <a:avLst/>
            </a:prstGeom>
          </p:spPr>
        </p:pic>
      </p:grpSp>
      <p:sp>
        <p:nvSpPr>
          <p:cNvPr id="87" name="Ellipse 86">
            <a:extLst>
              <a:ext uri="{FF2B5EF4-FFF2-40B4-BE49-F238E27FC236}">
                <a16:creationId xmlns="" xmlns:a16="http://schemas.microsoft.com/office/drawing/2014/main" id="{32135224-D3AA-48EC-B7EE-3D26A9B83335}"/>
              </a:ext>
            </a:extLst>
          </p:cNvPr>
          <p:cNvSpPr/>
          <p:nvPr/>
        </p:nvSpPr>
        <p:spPr>
          <a:xfrm>
            <a:off x="447992" y="2846347"/>
            <a:ext cx="730128" cy="730128"/>
          </a:xfrm>
          <a:prstGeom prst="ellipse">
            <a:avLst/>
          </a:prstGeom>
          <a:solidFill>
            <a:srgbClr val="835494"/>
          </a:solidFill>
          <a:ln>
            <a:noFill/>
          </a:ln>
          <a:effectLst>
            <a:outerShdw blurRad="127000" sx="107000" sy="107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/>
          </a:p>
        </p:txBody>
      </p:sp>
      <p:pic>
        <p:nvPicPr>
          <p:cNvPr id="88" name="Image 87" descr="Une image contenant café, table, tasse, ordinateur&#10;&#10;Description générée automatiquement">
            <a:extLst>
              <a:ext uri="{FF2B5EF4-FFF2-40B4-BE49-F238E27FC236}">
                <a16:creationId xmlns="" xmlns:a16="http://schemas.microsoft.com/office/drawing/2014/main" id="{0A7A29F5-F485-4803-AB84-3BA570C58DE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96" y="3021430"/>
            <a:ext cx="359007" cy="434748"/>
          </a:xfrm>
          <a:prstGeom prst="rect">
            <a:avLst/>
          </a:prstGeom>
        </p:spPr>
      </p:pic>
      <p:sp>
        <p:nvSpPr>
          <p:cNvPr id="72" name="Espace réservé du pied de page 71"/>
          <p:cNvSpPr>
            <a:spLocks noGrp="1"/>
          </p:cNvSpPr>
          <p:nvPr>
            <p:ph type="ftr" sz="quarter" idx="11"/>
          </p:nvPr>
        </p:nvSpPr>
        <p:spPr>
          <a:xfrm>
            <a:off x="0" y="6369850"/>
            <a:ext cx="5471028" cy="365125"/>
          </a:xfrm>
        </p:spPr>
        <p:txBody>
          <a:bodyPr/>
          <a:lstStyle/>
          <a:p>
            <a:pPr algn="l"/>
            <a:r>
              <a:rPr lang="fr-FR" sz="800" dirty="0" smtClean="0"/>
              <a:t>Documents réalisés par Geraldine </a:t>
            </a:r>
            <a:r>
              <a:rPr lang="fr-FR" sz="800" dirty="0" err="1" smtClean="0"/>
              <a:t>Wojtasik</a:t>
            </a:r>
            <a:r>
              <a:rPr lang="fr-FR" sz="800" dirty="0" smtClean="0"/>
              <a:t>-coordinatrice du programme </a:t>
            </a:r>
            <a:r>
              <a:rPr lang="fr-FR" sz="800" dirty="0" err="1" smtClean="0"/>
              <a:t>AIsRe</a:t>
            </a:r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340390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125</Words>
  <Application>Microsoft Office PowerPoint</Application>
  <PresentationFormat>Grand écran</PresentationFormat>
  <Paragraphs>32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Lato Medium</vt:lpstr>
      <vt:lpstr>Thème Office</vt:lpstr>
      <vt:lpstr>Présentation PowerPoint</vt:lpstr>
      <vt:lpstr>Présentation PowerPoint</vt:lpstr>
    </vt:vector>
  </TitlesOfParts>
  <Company>CHU de Lille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POGORZELSKI Claudie</dc:creator>
  <cp:lastModifiedBy>POGORZELSKI Claudie</cp:lastModifiedBy>
  <cp:revision>1</cp:revision>
  <dcterms:created xsi:type="dcterms:W3CDTF">2020-11-05T09:07:40Z</dcterms:created>
  <dcterms:modified xsi:type="dcterms:W3CDTF">2020-11-05T09:08:46Z</dcterms:modified>
</cp:coreProperties>
</file>